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5">
  <p:sldMasterIdLst>
    <p:sldMasterId id="2147483810" r:id="rId1"/>
  </p:sldMasterIdLst>
  <p:notesMasterIdLst>
    <p:notesMasterId r:id="rId38"/>
  </p:notesMasterIdLst>
  <p:sldIdLst>
    <p:sldId id="256" r:id="rId2"/>
    <p:sldId id="377" r:id="rId3"/>
    <p:sldId id="351" r:id="rId4"/>
    <p:sldId id="373" r:id="rId5"/>
    <p:sldId id="375" r:id="rId6"/>
    <p:sldId id="353" r:id="rId7"/>
    <p:sldId id="331" r:id="rId8"/>
    <p:sldId id="332" r:id="rId9"/>
    <p:sldId id="357" r:id="rId10"/>
    <p:sldId id="358" r:id="rId11"/>
    <p:sldId id="359" r:id="rId12"/>
    <p:sldId id="361" r:id="rId13"/>
    <p:sldId id="378" r:id="rId14"/>
    <p:sldId id="257" r:id="rId15"/>
    <p:sldId id="261" r:id="rId16"/>
    <p:sldId id="262" r:id="rId17"/>
    <p:sldId id="333" r:id="rId18"/>
    <p:sldId id="335" r:id="rId19"/>
    <p:sldId id="339" r:id="rId20"/>
    <p:sldId id="340" r:id="rId21"/>
    <p:sldId id="342" r:id="rId22"/>
    <p:sldId id="380" r:id="rId23"/>
    <p:sldId id="381" r:id="rId24"/>
    <p:sldId id="386" r:id="rId25"/>
    <p:sldId id="382" r:id="rId26"/>
    <p:sldId id="383" r:id="rId27"/>
    <p:sldId id="384" r:id="rId28"/>
    <p:sldId id="341" r:id="rId29"/>
    <p:sldId id="1550" r:id="rId30"/>
    <p:sldId id="1569" r:id="rId31"/>
    <p:sldId id="1560" r:id="rId32"/>
    <p:sldId id="1568" r:id="rId33"/>
    <p:sldId id="346" r:id="rId34"/>
    <p:sldId id="347" r:id="rId35"/>
    <p:sldId id="1561" r:id="rId36"/>
    <p:sldId id="349" r:id="rId3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yce" initials="J" lastIdx="2" clrIdx="0">
    <p:extLst>
      <p:ext uri="{19B8F6BF-5375-455C-9EA6-DF929625EA0E}">
        <p15:presenceInfo xmlns:p15="http://schemas.microsoft.com/office/powerpoint/2012/main" userId="Joyc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3"/>
    <a:srgbClr val="7A41ED"/>
    <a:srgbClr val="FFFFCC"/>
    <a:srgbClr val="FFFFFF"/>
    <a:srgbClr val="9999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7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Planilha_do_Microsoft_Excel5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pt-BR" sz="1100" b="1" i="0" u="none" strike="noStrike" baseline="0" dirty="0">
                <a:solidFill>
                  <a:srgbClr val="000000"/>
                </a:solidFill>
                <a:latin typeface="Times New Roman"/>
                <a:cs typeface="Times New Roman"/>
              </a:rPr>
              <a:t>Porcentagem relativa dos componentes do DALY (YLL e YLD) segundo Regiões e para o Brasil, 2008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pt-BR" sz="1100" b="1" i="0" u="none" strike="noStrike" baseline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</a:p>
        </c:rich>
      </c:tx>
      <c:layout>
        <c:manualLayout>
          <c:xMode val="edge"/>
          <c:yMode val="edge"/>
          <c:x val="0.14711559412659639"/>
          <c:y val="0"/>
        </c:manualLayout>
      </c:layout>
      <c:overlay val="0"/>
      <c:spPr>
        <a:noFill/>
        <a:ln w="25399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3018958026455089"/>
          <c:y val="0.10674461458683795"/>
          <c:w val="0.63908158355205602"/>
          <c:h val="0.83891128890390043"/>
        </c:manualLayout>
      </c:layout>
      <c:barChart>
        <c:barDir val="bar"/>
        <c:grouping val="percentStacked"/>
        <c:varyColors val="0"/>
        <c:ser>
          <c:idx val="1"/>
          <c:order val="0"/>
          <c:tx>
            <c:strRef>
              <c:f>DALY!$K$15</c:f>
              <c:strCache>
                <c:ptCount val="1"/>
                <c:pt idx="0">
                  <c:v>YLD</c:v>
                </c:pt>
              </c:strCache>
            </c:strRef>
          </c:tx>
          <c:spPr>
            <a:solidFill>
              <a:schemeClr val="accent5"/>
            </a:solidFill>
            <a:ln w="15875" cap="rnd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 w="25399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DALY!$I$16:$I$21</c:f>
              <c:strCache>
                <c:ptCount val="6"/>
                <c:pt idx="0">
                  <c:v>Brasil</c:v>
                </c:pt>
                <c:pt idx="1">
                  <c:v>Norte</c:v>
                </c:pt>
                <c:pt idx="2">
                  <c:v>Nordeste</c:v>
                </c:pt>
                <c:pt idx="3">
                  <c:v>Sudeste</c:v>
                </c:pt>
                <c:pt idx="4">
                  <c:v>Sul</c:v>
                </c:pt>
                <c:pt idx="5">
                  <c:v>Centro Oeste</c:v>
                </c:pt>
              </c:strCache>
            </c:strRef>
          </c:cat>
          <c:val>
            <c:numRef>
              <c:f>DALY!$K$16:$K$21</c:f>
              <c:numCache>
                <c:formatCode>0%</c:formatCode>
                <c:ptCount val="6"/>
                <c:pt idx="0">
                  <c:v>0.44</c:v>
                </c:pt>
                <c:pt idx="1">
                  <c:v>0.13</c:v>
                </c:pt>
                <c:pt idx="2">
                  <c:v>0.24</c:v>
                </c:pt>
                <c:pt idx="3">
                  <c:v>0.66</c:v>
                </c:pt>
                <c:pt idx="4">
                  <c:v>0.71</c:v>
                </c:pt>
                <c:pt idx="5">
                  <c:v>0.59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07B-436E-BD6B-495E41E2FAC9}"/>
            </c:ext>
          </c:extLst>
        </c:ser>
        <c:ser>
          <c:idx val="0"/>
          <c:order val="1"/>
          <c:tx>
            <c:strRef>
              <c:f>DALY!$J$15</c:f>
              <c:strCache>
                <c:ptCount val="1"/>
                <c:pt idx="0">
                  <c:v>YLL</c:v>
                </c:pt>
              </c:strCache>
            </c:strRef>
          </c:tx>
          <c:spPr>
            <a:solidFill>
              <a:schemeClr val="accent6"/>
            </a:solidFill>
            <a:ln w="22224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3.2970656116056711E-3"/>
                </c:manualLayout>
              </c:layout>
              <c:numFmt formatCode="0%" sourceLinked="0"/>
              <c:spPr>
                <a:noFill/>
                <a:ln w="25399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t-B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07B-436E-BD6B-495E41E2FAC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numFmt formatCode="0%" sourceLinked="0"/>
              <c:spPr>
                <a:noFill/>
                <a:ln w="25399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%" sourceLinked="0"/>
              <c:spPr>
                <a:noFill/>
                <a:ln w="25399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0%" sourceLinked="0"/>
              <c:spPr>
                <a:noFill/>
                <a:ln w="25399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numFmt formatCode="0%" sourceLinked="0"/>
              <c:spPr>
                <a:noFill/>
                <a:ln w="25399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numFmt formatCode="0%" sourceLinked="0"/>
              <c:spPr>
                <a:noFill/>
                <a:ln w="25399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General" sourceLinked="0"/>
            <c:spPr>
              <a:noFill/>
              <a:ln w="25399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DALY!$I$16:$I$21</c:f>
              <c:strCache>
                <c:ptCount val="6"/>
                <c:pt idx="0">
                  <c:v>Brasil</c:v>
                </c:pt>
                <c:pt idx="1">
                  <c:v>Norte</c:v>
                </c:pt>
                <c:pt idx="2">
                  <c:v>Nordeste</c:v>
                </c:pt>
                <c:pt idx="3">
                  <c:v>Sudeste</c:v>
                </c:pt>
                <c:pt idx="4">
                  <c:v>Sul</c:v>
                </c:pt>
                <c:pt idx="5">
                  <c:v>Centro Oeste</c:v>
                </c:pt>
              </c:strCache>
            </c:strRef>
          </c:cat>
          <c:val>
            <c:numRef>
              <c:f>DALY!$J$16:$J$21</c:f>
              <c:numCache>
                <c:formatCode>0.00%</c:formatCode>
                <c:ptCount val="6"/>
                <c:pt idx="0">
                  <c:v>0.66</c:v>
                </c:pt>
                <c:pt idx="1">
                  <c:v>0.87</c:v>
                </c:pt>
                <c:pt idx="2">
                  <c:v>0.76</c:v>
                </c:pt>
                <c:pt idx="3">
                  <c:v>0.34</c:v>
                </c:pt>
                <c:pt idx="4">
                  <c:v>0.28999999999999998</c:v>
                </c:pt>
                <c:pt idx="5">
                  <c:v>0.41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007B-436E-BD6B-495E41E2F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6648672"/>
        <c:axId val="416655728"/>
      </c:barChart>
      <c:catAx>
        <c:axId val="41664867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pt-BR"/>
          </a:p>
        </c:txPr>
        <c:crossAx val="416655728"/>
        <c:crosses val="autoZero"/>
        <c:auto val="1"/>
        <c:lblAlgn val="ctr"/>
        <c:lblOffset val="100"/>
        <c:noMultiLvlLbl val="0"/>
      </c:catAx>
      <c:valAx>
        <c:axId val="41665572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416648672"/>
        <c:crosses val="autoZero"/>
        <c:crossBetween val="between"/>
      </c:valAx>
      <c:spPr>
        <a:solidFill>
          <a:schemeClr val="bg1"/>
        </a:solidFill>
        <a:effectLst>
          <a:softEdge rad="203200"/>
        </a:effectLst>
      </c:spPr>
    </c:plotArea>
    <c:legend>
      <c:legendPos val="r"/>
      <c:layout>
        <c:manualLayout>
          <c:xMode val="edge"/>
          <c:yMode val="edge"/>
          <c:x val="0.89010989010989006"/>
          <c:y val="0.42613636363636365"/>
          <c:w val="0.10073260073260074"/>
          <c:h val="0.18181818181818182"/>
        </c:manualLayout>
      </c:layout>
      <c:overlay val="0"/>
      <c:spPr>
        <a:noFill/>
        <a:ln w="25399">
          <a:noFill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  <a:scene3d>
      <a:camera prst="orthographicFront"/>
      <a:lightRig rig="threePt" dir="t"/>
    </a:scene3d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t-BR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A8C5DA-3E81-411A-BC2F-C52A4EDFD5C6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A4E08AF-D2F8-4398-AC8C-C0B68850F7C2}">
      <dgm:prSet phldrT="[Texto]" custT="1"/>
      <dgm:spPr/>
      <dgm:t>
        <a:bodyPr/>
        <a:lstStyle/>
        <a:p>
          <a:r>
            <a:rPr lang="pt-BR" sz="2000" dirty="0">
              <a:latin typeface="Arial" panose="020B0604020202020204" pitchFamily="34" charset="0"/>
              <a:cs typeface="Arial" panose="020B0604020202020204" pitchFamily="34" charset="0"/>
            </a:rPr>
            <a:t>Cegueira</a:t>
          </a:r>
        </a:p>
      </dgm:t>
    </dgm:pt>
    <dgm:pt modelId="{29388136-4598-4345-A8DA-AD771D75589A}" type="parTrans" cxnId="{34578637-3736-4B47-A9A2-C722D6BC125B}">
      <dgm:prSet/>
      <dgm:spPr/>
      <dgm:t>
        <a:bodyPr/>
        <a:lstStyle/>
        <a:p>
          <a:endParaRPr lang="pt-BR"/>
        </a:p>
      </dgm:t>
    </dgm:pt>
    <dgm:pt modelId="{8A8FB3AB-3190-4A92-8979-A6B9B1E6D601}" type="sibTrans" cxnId="{34578637-3736-4B47-A9A2-C722D6BC125B}">
      <dgm:prSet/>
      <dgm:spPr/>
      <dgm:t>
        <a:bodyPr/>
        <a:lstStyle/>
        <a:p>
          <a:endParaRPr lang="pt-BR"/>
        </a:p>
      </dgm:t>
    </dgm:pt>
    <dgm:pt modelId="{50D50D0F-FD3E-443A-BEE8-19AC808F0D90}">
      <dgm:prSet phldrT="[Texto]" custT="1"/>
      <dgm:spPr/>
      <dgm:t>
        <a:bodyPr/>
        <a:lstStyle/>
        <a:p>
          <a:r>
            <a:rPr lang="pt-BR" sz="2000" dirty="0">
              <a:latin typeface="Arial" panose="020B0604020202020204" pitchFamily="34" charset="0"/>
              <a:cs typeface="Arial" panose="020B0604020202020204" pitchFamily="34" charset="0"/>
            </a:rPr>
            <a:t>Insuficiência renal</a:t>
          </a:r>
        </a:p>
      </dgm:t>
    </dgm:pt>
    <dgm:pt modelId="{946F6F4F-B453-4A29-88D4-68E35A07DAB9}" type="parTrans" cxnId="{E98353BF-746A-4D0F-B90A-3C069CED7AE1}">
      <dgm:prSet/>
      <dgm:spPr/>
      <dgm:t>
        <a:bodyPr/>
        <a:lstStyle/>
        <a:p>
          <a:endParaRPr lang="pt-BR"/>
        </a:p>
      </dgm:t>
    </dgm:pt>
    <dgm:pt modelId="{51B47A75-EB32-4874-8BE1-BCEC14E305DF}" type="sibTrans" cxnId="{E98353BF-746A-4D0F-B90A-3C069CED7AE1}">
      <dgm:prSet/>
      <dgm:spPr/>
      <dgm:t>
        <a:bodyPr/>
        <a:lstStyle/>
        <a:p>
          <a:endParaRPr lang="pt-BR"/>
        </a:p>
      </dgm:t>
    </dgm:pt>
    <dgm:pt modelId="{9044A8D2-8F83-4FA0-B32D-B450C6519DCB}">
      <dgm:prSet phldrT="[Texto]" custT="1"/>
      <dgm:spPr/>
      <dgm:t>
        <a:bodyPr/>
        <a:lstStyle/>
        <a:p>
          <a:r>
            <a:rPr lang="pt-BR" sz="2000" dirty="0">
              <a:latin typeface="Arial" panose="020B0604020202020204" pitchFamily="34" charset="0"/>
              <a:cs typeface="Arial" panose="020B0604020202020204" pitchFamily="34" charset="0"/>
            </a:rPr>
            <a:t>Amputação</a:t>
          </a:r>
        </a:p>
      </dgm:t>
    </dgm:pt>
    <dgm:pt modelId="{EC8FC16D-901F-4B35-85B3-BFD15A4478F9}" type="parTrans" cxnId="{77273423-1869-48A9-A376-E0285257EEE6}">
      <dgm:prSet/>
      <dgm:spPr/>
      <dgm:t>
        <a:bodyPr/>
        <a:lstStyle/>
        <a:p>
          <a:endParaRPr lang="pt-BR"/>
        </a:p>
      </dgm:t>
    </dgm:pt>
    <dgm:pt modelId="{AC1D8CC0-6F2D-482A-8019-EE03E3811EB1}" type="sibTrans" cxnId="{77273423-1869-48A9-A376-E0285257EEE6}">
      <dgm:prSet/>
      <dgm:spPr/>
      <dgm:t>
        <a:bodyPr/>
        <a:lstStyle/>
        <a:p>
          <a:endParaRPr lang="pt-BR"/>
        </a:p>
      </dgm:t>
    </dgm:pt>
    <dgm:pt modelId="{C55684ED-BA61-48F1-8AF7-65682B8BFDEF}">
      <dgm:prSet phldrT="[Texto]" custT="1"/>
      <dgm:spPr/>
      <dgm:t>
        <a:bodyPr/>
        <a:lstStyle/>
        <a:p>
          <a:r>
            <a:rPr lang="pt-BR" sz="2000" dirty="0">
              <a:latin typeface="Arial" panose="020B0604020202020204" pitchFamily="34" charset="0"/>
              <a:cs typeface="Arial" panose="020B0604020202020204" pitchFamily="34" charset="0"/>
            </a:rPr>
            <a:t>Neuropatia</a:t>
          </a:r>
        </a:p>
      </dgm:t>
    </dgm:pt>
    <dgm:pt modelId="{E0612001-4E1B-4748-A22F-A2133A112EBC}" type="parTrans" cxnId="{74C9FACB-23A4-4420-ACAE-74F4034ED6E6}">
      <dgm:prSet/>
      <dgm:spPr/>
      <dgm:t>
        <a:bodyPr/>
        <a:lstStyle/>
        <a:p>
          <a:endParaRPr lang="pt-BR"/>
        </a:p>
      </dgm:t>
    </dgm:pt>
    <dgm:pt modelId="{55094925-7E5C-419E-91CF-61BF2ABABC91}" type="sibTrans" cxnId="{74C9FACB-23A4-4420-ACAE-74F4034ED6E6}">
      <dgm:prSet/>
      <dgm:spPr/>
      <dgm:t>
        <a:bodyPr/>
        <a:lstStyle/>
        <a:p>
          <a:endParaRPr lang="pt-BR"/>
        </a:p>
      </dgm:t>
    </dgm:pt>
    <dgm:pt modelId="{F17EFB27-1DA6-4E51-BB02-32E5A9086C92}">
      <dgm:prSet phldrT="[Texto]" custT="1"/>
      <dgm:spPr/>
      <dgm:t>
        <a:bodyPr/>
        <a:lstStyle/>
        <a:p>
          <a:r>
            <a:rPr lang="pt-BR" sz="1800" dirty="0">
              <a:latin typeface="Arial" panose="020B0604020202020204" pitchFamily="34" charset="0"/>
              <a:cs typeface="Arial" panose="020B0604020202020204" pitchFamily="34" charset="0"/>
            </a:rPr>
            <a:t>Doença cardiovascular</a:t>
          </a:r>
        </a:p>
      </dgm:t>
    </dgm:pt>
    <dgm:pt modelId="{5B31FDD2-1D48-40D4-8FD4-B59083522A74}" type="parTrans" cxnId="{09142058-1C3F-44B7-8A36-9B93649AC3D9}">
      <dgm:prSet/>
      <dgm:spPr/>
      <dgm:t>
        <a:bodyPr/>
        <a:lstStyle/>
        <a:p>
          <a:endParaRPr lang="pt-BR"/>
        </a:p>
      </dgm:t>
    </dgm:pt>
    <dgm:pt modelId="{F3383448-109B-4C59-B5EF-1E14E54682B1}" type="sibTrans" cxnId="{09142058-1C3F-44B7-8A36-9B93649AC3D9}">
      <dgm:prSet/>
      <dgm:spPr/>
      <dgm:t>
        <a:bodyPr/>
        <a:lstStyle/>
        <a:p>
          <a:endParaRPr lang="pt-BR"/>
        </a:p>
      </dgm:t>
    </dgm:pt>
    <dgm:pt modelId="{AFB41F35-0AB5-4A46-9208-5D06F74339E1}" type="pres">
      <dgm:prSet presAssocID="{4FA8C5DA-3E81-411A-BC2F-C52A4EDFD5C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A262F6C-57D7-4677-8606-7DFCF1374A04}" type="pres">
      <dgm:prSet presAssocID="{2A4E08AF-D2F8-4398-AC8C-C0B68850F7C2}" presName="node" presStyleLbl="node1" presStyleIdx="0" presStyleCnt="5" custScaleY="4616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3822AD2-EEDC-4C18-9D7D-2621C309E136}" type="pres">
      <dgm:prSet presAssocID="{2A4E08AF-D2F8-4398-AC8C-C0B68850F7C2}" presName="spNode" presStyleCnt="0"/>
      <dgm:spPr/>
    </dgm:pt>
    <dgm:pt modelId="{C1F6E757-CEFF-4359-98DB-E75DF3644B15}" type="pres">
      <dgm:prSet presAssocID="{8A8FB3AB-3190-4A92-8979-A6B9B1E6D601}" presName="sibTrans" presStyleLbl="sibTrans1D1" presStyleIdx="0" presStyleCnt="5"/>
      <dgm:spPr/>
      <dgm:t>
        <a:bodyPr/>
        <a:lstStyle/>
        <a:p>
          <a:endParaRPr lang="pt-BR"/>
        </a:p>
      </dgm:t>
    </dgm:pt>
    <dgm:pt modelId="{E7791F28-EAE0-41C2-9825-AA9E0D0EA0EA}" type="pres">
      <dgm:prSet presAssocID="{50D50D0F-FD3E-443A-BEE8-19AC808F0D90}" presName="node" presStyleLbl="node1" presStyleIdx="1" presStyleCnt="5" custScaleY="9112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A010871-2020-4F0F-ABFF-CA76656CA4A3}" type="pres">
      <dgm:prSet presAssocID="{50D50D0F-FD3E-443A-BEE8-19AC808F0D90}" presName="spNode" presStyleCnt="0"/>
      <dgm:spPr/>
    </dgm:pt>
    <dgm:pt modelId="{653FEFC4-3D6C-413B-A1DF-970734A14899}" type="pres">
      <dgm:prSet presAssocID="{51B47A75-EB32-4874-8BE1-BCEC14E305DF}" presName="sibTrans" presStyleLbl="sibTrans1D1" presStyleIdx="1" presStyleCnt="5"/>
      <dgm:spPr/>
      <dgm:t>
        <a:bodyPr/>
        <a:lstStyle/>
        <a:p>
          <a:endParaRPr lang="pt-BR"/>
        </a:p>
      </dgm:t>
    </dgm:pt>
    <dgm:pt modelId="{1F132D93-807D-49C9-933C-FFAE7FD00BBC}" type="pres">
      <dgm:prSet presAssocID="{9044A8D2-8F83-4FA0-B32D-B450C6519DCB}" presName="node" presStyleLbl="node1" presStyleIdx="2" presStyleCnt="5" custScaleY="4430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D028373-7CC7-4866-80D2-8E1E6422C0A9}" type="pres">
      <dgm:prSet presAssocID="{9044A8D2-8F83-4FA0-B32D-B450C6519DCB}" presName="spNode" presStyleCnt="0"/>
      <dgm:spPr/>
    </dgm:pt>
    <dgm:pt modelId="{8FA0DE7C-20CE-48A9-ADED-FBB138F0C43A}" type="pres">
      <dgm:prSet presAssocID="{AC1D8CC0-6F2D-482A-8019-EE03E3811EB1}" presName="sibTrans" presStyleLbl="sibTrans1D1" presStyleIdx="2" presStyleCnt="5"/>
      <dgm:spPr/>
      <dgm:t>
        <a:bodyPr/>
        <a:lstStyle/>
        <a:p>
          <a:endParaRPr lang="pt-BR"/>
        </a:p>
      </dgm:t>
    </dgm:pt>
    <dgm:pt modelId="{5D1C3760-C855-435B-B728-88B6BCF04208}" type="pres">
      <dgm:prSet presAssocID="{C55684ED-BA61-48F1-8AF7-65682B8BFDEF}" presName="node" presStyleLbl="node1" presStyleIdx="3" presStyleCnt="5" custScaleY="3802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DAA8399-3694-4EF2-A7A5-96BEB867A229}" type="pres">
      <dgm:prSet presAssocID="{C55684ED-BA61-48F1-8AF7-65682B8BFDEF}" presName="spNode" presStyleCnt="0"/>
      <dgm:spPr/>
    </dgm:pt>
    <dgm:pt modelId="{F7D890B2-1900-4998-9ABE-7E829F0141F4}" type="pres">
      <dgm:prSet presAssocID="{55094925-7E5C-419E-91CF-61BF2ABABC91}" presName="sibTrans" presStyleLbl="sibTrans1D1" presStyleIdx="3" presStyleCnt="5"/>
      <dgm:spPr/>
      <dgm:t>
        <a:bodyPr/>
        <a:lstStyle/>
        <a:p>
          <a:endParaRPr lang="pt-BR"/>
        </a:p>
      </dgm:t>
    </dgm:pt>
    <dgm:pt modelId="{EC7FC9CA-C857-4FFF-84B8-E263132D93A5}" type="pres">
      <dgm:prSet presAssocID="{F17EFB27-1DA6-4E51-BB02-32E5A9086C92}" presName="node" presStyleLbl="node1" presStyleIdx="4" presStyleCnt="5" custScaleX="125327" custScaleY="100964" custRadScaleRad="104259" custRadScaleInc="-671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C6016A4-1886-468C-9899-125AF876EFA9}" type="pres">
      <dgm:prSet presAssocID="{F17EFB27-1DA6-4E51-BB02-32E5A9086C92}" presName="spNode" presStyleCnt="0"/>
      <dgm:spPr/>
    </dgm:pt>
    <dgm:pt modelId="{A5F8E416-F157-4308-904A-6CC3F6151C39}" type="pres">
      <dgm:prSet presAssocID="{F3383448-109B-4C59-B5EF-1E14E54682B1}" presName="sibTrans" presStyleLbl="sibTrans1D1" presStyleIdx="4" presStyleCnt="5"/>
      <dgm:spPr/>
      <dgm:t>
        <a:bodyPr/>
        <a:lstStyle/>
        <a:p>
          <a:endParaRPr lang="pt-BR"/>
        </a:p>
      </dgm:t>
    </dgm:pt>
  </dgm:ptLst>
  <dgm:cxnLst>
    <dgm:cxn modelId="{11DC8885-EE6D-4C1E-B7D9-9F4310D5EF9E}" type="presOf" srcId="{51B47A75-EB32-4874-8BE1-BCEC14E305DF}" destId="{653FEFC4-3D6C-413B-A1DF-970734A14899}" srcOrd="0" destOrd="0" presId="urn:microsoft.com/office/officeart/2005/8/layout/cycle6"/>
    <dgm:cxn modelId="{EDB8D480-25C4-4A63-BFFF-0954282F950B}" type="presOf" srcId="{C55684ED-BA61-48F1-8AF7-65682B8BFDEF}" destId="{5D1C3760-C855-435B-B728-88B6BCF04208}" srcOrd="0" destOrd="0" presId="urn:microsoft.com/office/officeart/2005/8/layout/cycle6"/>
    <dgm:cxn modelId="{74C9FACB-23A4-4420-ACAE-74F4034ED6E6}" srcId="{4FA8C5DA-3E81-411A-BC2F-C52A4EDFD5C6}" destId="{C55684ED-BA61-48F1-8AF7-65682B8BFDEF}" srcOrd="3" destOrd="0" parTransId="{E0612001-4E1B-4748-A22F-A2133A112EBC}" sibTransId="{55094925-7E5C-419E-91CF-61BF2ABABC91}"/>
    <dgm:cxn modelId="{58A1E60F-4760-4BEA-A4F3-6D7B0DBC2B39}" type="presOf" srcId="{F3383448-109B-4C59-B5EF-1E14E54682B1}" destId="{A5F8E416-F157-4308-904A-6CC3F6151C39}" srcOrd="0" destOrd="0" presId="urn:microsoft.com/office/officeart/2005/8/layout/cycle6"/>
    <dgm:cxn modelId="{37D4085C-7EC2-4418-8EB9-FA81B5ACC0FF}" type="presOf" srcId="{F17EFB27-1DA6-4E51-BB02-32E5A9086C92}" destId="{EC7FC9CA-C857-4FFF-84B8-E263132D93A5}" srcOrd="0" destOrd="0" presId="urn:microsoft.com/office/officeart/2005/8/layout/cycle6"/>
    <dgm:cxn modelId="{4A461369-BC23-4F4A-9604-DDEA991D7395}" type="presOf" srcId="{50D50D0F-FD3E-443A-BEE8-19AC808F0D90}" destId="{E7791F28-EAE0-41C2-9825-AA9E0D0EA0EA}" srcOrd="0" destOrd="0" presId="urn:microsoft.com/office/officeart/2005/8/layout/cycle6"/>
    <dgm:cxn modelId="{4DBB0DD0-7B50-41C4-A93C-136F202DEF20}" type="presOf" srcId="{9044A8D2-8F83-4FA0-B32D-B450C6519DCB}" destId="{1F132D93-807D-49C9-933C-FFAE7FD00BBC}" srcOrd="0" destOrd="0" presId="urn:microsoft.com/office/officeart/2005/8/layout/cycle6"/>
    <dgm:cxn modelId="{E98353BF-746A-4D0F-B90A-3C069CED7AE1}" srcId="{4FA8C5DA-3E81-411A-BC2F-C52A4EDFD5C6}" destId="{50D50D0F-FD3E-443A-BEE8-19AC808F0D90}" srcOrd="1" destOrd="0" parTransId="{946F6F4F-B453-4A29-88D4-68E35A07DAB9}" sibTransId="{51B47A75-EB32-4874-8BE1-BCEC14E305DF}"/>
    <dgm:cxn modelId="{34578637-3736-4B47-A9A2-C722D6BC125B}" srcId="{4FA8C5DA-3E81-411A-BC2F-C52A4EDFD5C6}" destId="{2A4E08AF-D2F8-4398-AC8C-C0B68850F7C2}" srcOrd="0" destOrd="0" parTransId="{29388136-4598-4345-A8DA-AD771D75589A}" sibTransId="{8A8FB3AB-3190-4A92-8979-A6B9B1E6D601}"/>
    <dgm:cxn modelId="{8B86728F-7B3D-4997-96D2-6EBD306C96F0}" type="presOf" srcId="{2A4E08AF-D2F8-4398-AC8C-C0B68850F7C2}" destId="{7A262F6C-57D7-4677-8606-7DFCF1374A04}" srcOrd="0" destOrd="0" presId="urn:microsoft.com/office/officeart/2005/8/layout/cycle6"/>
    <dgm:cxn modelId="{DF788739-F832-47CA-B5D0-92C724316021}" type="presOf" srcId="{AC1D8CC0-6F2D-482A-8019-EE03E3811EB1}" destId="{8FA0DE7C-20CE-48A9-ADED-FBB138F0C43A}" srcOrd="0" destOrd="0" presId="urn:microsoft.com/office/officeart/2005/8/layout/cycle6"/>
    <dgm:cxn modelId="{09142058-1C3F-44B7-8A36-9B93649AC3D9}" srcId="{4FA8C5DA-3E81-411A-BC2F-C52A4EDFD5C6}" destId="{F17EFB27-1DA6-4E51-BB02-32E5A9086C92}" srcOrd="4" destOrd="0" parTransId="{5B31FDD2-1D48-40D4-8FD4-B59083522A74}" sibTransId="{F3383448-109B-4C59-B5EF-1E14E54682B1}"/>
    <dgm:cxn modelId="{3548E36B-CE9D-4C33-9877-B09E05646F26}" type="presOf" srcId="{8A8FB3AB-3190-4A92-8979-A6B9B1E6D601}" destId="{C1F6E757-CEFF-4359-98DB-E75DF3644B15}" srcOrd="0" destOrd="0" presId="urn:microsoft.com/office/officeart/2005/8/layout/cycle6"/>
    <dgm:cxn modelId="{996CEFE6-EBD0-4DDD-8A71-AEBCDE7044F9}" type="presOf" srcId="{55094925-7E5C-419E-91CF-61BF2ABABC91}" destId="{F7D890B2-1900-4998-9ABE-7E829F0141F4}" srcOrd="0" destOrd="0" presId="urn:microsoft.com/office/officeart/2005/8/layout/cycle6"/>
    <dgm:cxn modelId="{77273423-1869-48A9-A376-E0285257EEE6}" srcId="{4FA8C5DA-3E81-411A-BC2F-C52A4EDFD5C6}" destId="{9044A8D2-8F83-4FA0-B32D-B450C6519DCB}" srcOrd="2" destOrd="0" parTransId="{EC8FC16D-901F-4B35-85B3-BFD15A4478F9}" sibTransId="{AC1D8CC0-6F2D-482A-8019-EE03E3811EB1}"/>
    <dgm:cxn modelId="{3A5A2E14-6D47-40AB-BF0C-D8DFE37525FB}" type="presOf" srcId="{4FA8C5DA-3E81-411A-BC2F-C52A4EDFD5C6}" destId="{AFB41F35-0AB5-4A46-9208-5D06F74339E1}" srcOrd="0" destOrd="0" presId="urn:microsoft.com/office/officeart/2005/8/layout/cycle6"/>
    <dgm:cxn modelId="{3F77002C-6A97-45BB-AB56-7BA4013E1D4D}" type="presParOf" srcId="{AFB41F35-0AB5-4A46-9208-5D06F74339E1}" destId="{7A262F6C-57D7-4677-8606-7DFCF1374A04}" srcOrd="0" destOrd="0" presId="urn:microsoft.com/office/officeart/2005/8/layout/cycle6"/>
    <dgm:cxn modelId="{3508F86A-8FBA-45EC-8B95-0F9B5149D750}" type="presParOf" srcId="{AFB41F35-0AB5-4A46-9208-5D06F74339E1}" destId="{F3822AD2-EEDC-4C18-9D7D-2621C309E136}" srcOrd="1" destOrd="0" presId="urn:microsoft.com/office/officeart/2005/8/layout/cycle6"/>
    <dgm:cxn modelId="{0DAC4DA2-73C4-4E56-BE6D-619AA75427A0}" type="presParOf" srcId="{AFB41F35-0AB5-4A46-9208-5D06F74339E1}" destId="{C1F6E757-CEFF-4359-98DB-E75DF3644B15}" srcOrd="2" destOrd="0" presId="urn:microsoft.com/office/officeart/2005/8/layout/cycle6"/>
    <dgm:cxn modelId="{17F1590B-A868-41A4-9B37-096333BDAAEC}" type="presParOf" srcId="{AFB41F35-0AB5-4A46-9208-5D06F74339E1}" destId="{E7791F28-EAE0-41C2-9825-AA9E0D0EA0EA}" srcOrd="3" destOrd="0" presId="urn:microsoft.com/office/officeart/2005/8/layout/cycle6"/>
    <dgm:cxn modelId="{8FDCA631-BE38-440E-90BF-F46CDC65B44A}" type="presParOf" srcId="{AFB41F35-0AB5-4A46-9208-5D06F74339E1}" destId="{5A010871-2020-4F0F-ABFF-CA76656CA4A3}" srcOrd="4" destOrd="0" presId="urn:microsoft.com/office/officeart/2005/8/layout/cycle6"/>
    <dgm:cxn modelId="{2B5E2E1D-BE81-4FCC-99F2-BD4AB494E91A}" type="presParOf" srcId="{AFB41F35-0AB5-4A46-9208-5D06F74339E1}" destId="{653FEFC4-3D6C-413B-A1DF-970734A14899}" srcOrd="5" destOrd="0" presId="urn:microsoft.com/office/officeart/2005/8/layout/cycle6"/>
    <dgm:cxn modelId="{E0FA468C-1915-4487-A619-54A8702E9E22}" type="presParOf" srcId="{AFB41F35-0AB5-4A46-9208-5D06F74339E1}" destId="{1F132D93-807D-49C9-933C-FFAE7FD00BBC}" srcOrd="6" destOrd="0" presId="urn:microsoft.com/office/officeart/2005/8/layout/cycle6"/>
    <dgm:cxn modelId="{EEC0A10C-2FBA-4545-8CBA-2197DC97881D}" type="presParOf" srcId="{AFB41F35-0AB5-4A46-9208-5D06F74339E1}" destId="{9D028373-7CC7-4866-80D2-8E1E6422C0A9}" srcOrd="7" destOrd="0" presId="urn:microsoft.com/office/officeart/2005/8/layout/cycle6"/>
    <dgm:cxn modelId="{D24F4383-580D-4F8B-BF80-A8D347D47948}" type="presParOf" srcId="{AFB41F35-0AB5-4A46-9208-5D06F74339E1}" destId="{8FA0DE7C-20CE-48A9-ADED-FBB138F0C43A}" srcOrd="8" destOrd="0" presId="urn:microsoft.com/office/officeart/2005/8/layout/cycle6"/>
    <dgm:cxn modelId="{F2EBF59C-D905-450B-AC0D-EBF7F4317102}" type="presParOf" srcId="{AFB41F35-0AB5-4A46-9208-5D06F74339E1}" destId="{5D1C3760-C855-435B-B728-88B6BCF04208}" srcOrd="9" destOrd="0" presId="urn:microsoft.com/office/officeart/2005/8/layout/cycle6"/>
    <dgm:cxn modelId="{9F04E0C0-F009-492F-B477-868983DE8702}" type="presParOf" srcId="{AFB41F35-0AB5-4A46-9208-5D06F74339E1}" destId="{ADAA8399-3694-4EF2-A7A5-96BEB867A229}" srcOrd="10" destOrd="0" presId="urn:microsoft.com/office/officeart/2005/8/layout/cycle6"/>
    <dgm:cxn modelId="{9E6747D6-F6FE-4517-B421-56FDBA75AD12}" type="presParOf" srcId="{AFB41F35-0AB5-4A46-9208-5D06F74339E1}" destId="{F7D890B2-1900-4998-9ABE-7E829F0141F4}" srcOrd="11" destOrd="0" presId="urn:microsoft.com/office/officeart/2005/8/layout/cycle6"/>
    <dgm:cxn modelId="{DFFF0104-C3DF-4813-956E-0C36CBB47799}" type="presParOf" srcId="{AFB41F35-0AB5-4A46-9208-5D06F74339E1}" destId="{EC7FC9CA-C857-4FFF-84B8-E263132D93A5}" srcOrd="12" destOrd="0" presId="urn:microsoft.com/office/officeart/2005/8/layout/cycle6"/>
    <dgm:cxn modelId="{92FDE622-880E-4E2E-A602-B42F5702753C}" type="presParOf" srcId="{AFB41F35-0AB5-4A46-9208-5D06F74339E1}" destId="{8C6016A4-1886-468C-9899-125AF876EFA9}" srcOrd="13" destOrd="0" presId="urn:microsoft.com/office/officeart/2005/8/layout/cycle6"/>
    <dgm:cxn modelId="{574399D9-5465-40F1-8FBA-1BB8A8E1CC1A}" type="presParOf" srcId="{AFB41F35-0AB5-4A46-9208-5D06F74339E1}" destId="{A5F8E416-F157-4308-904A-6CC3F6151C39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9EFFF8-3D12-402E-95D0-CA6933F94428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A1AEB5B5-3AC7-469F-B53F-721C40C00ED7}">
      <dgm:prSet phldrT="[Texto]"/>
      <dgm:spPr>
        <a:solidFill>
          <a:schemeClr val="bg2">
            <a:lumMod val="25000"/>
          </a:schemeClr>
        </a:solidFill>
        <a:ln>
          <a:solidFill>
            <a:schemeClr val="accent3"/>
          </a:solidFill>
        </a:ln>
      </dgm:spPr>
      <dgm:t>
        <a:bodyPr/>
        <a:lstStyle/>
        <a:p>
          <a:r>
            <a:rPr lang="pt-BR" b="1" dirty="0"/>
            <a:t>AUMENTO DAS SEQUELAS/</a:t>
          </a:r>
        </a:p>
        <a:p>
          <a:endParaRPr lang="pt-BR" dirty="0"/>
        </a:p>
        <a:p>
          <a:r>
            <a:rPr lang="pt-BR" b="1" dirty="0"/>
            <a:t>COMPLEXIDADE DA ATENÇÃO</a:t>
          </a:r>
        </a:p>
      </dgm:t>
    </dgm:pt>
    <dgm:pt modelId="{DC8E92F4-6C13-4AC8-8146-BAED6E3FA0C1}" type="parTrans" cxnId="{741CAFC8-D026-4841-9841-4347244BE5D4}">
      <dgm:prSet/>
      <dgm:spPr/>
      <dgm:t>
        <a:bodyPr/>
        <a:lstStyle/>
        <a:p>
          <a:endParaRPr lang="pt-BR"/>
        </a:p>
      </dgm:t>
    </dgm:pt>
    <dgm:pt modelId="{89A53FC2-104D-4754-A8EC-1F214216A314}" type="sibTrans" cxnId="{741CAFC8-D026-4841-9841-4347244BE5D4}">
      <dgm:prSet/>
      <dgm:spPr>
        <a:solidFill>
          <a:schemeClr val="tx2">
            <a:lumMod val="50000"/>
          </a:schemeClr>
        </a:solidFill>
      </dgm:spPr>
      <dgm:t>
        <a:bodyPr/>
        <a:lstStyle/>
        <a:p>
          <a:endParaRPr lang="pt-BR"/>
        </a:p>
      </dgm:t>
    </dgm:pt>
    <dgm:pt modelId="{528323A1-91DE-49F5-A4AF-7C4CB154300B}">
      <dgm:prSet phldrT="[Texto]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pt-BR" b="1" dirty="0"/>
            <a:t>SOFRIMENTO DESNECESSÁRIO</a:t>
          </a:r>
        </a:p>
      </dgm:t>
    </dgm:pt>
    <dgm:pt modelId="{EBD0C356-F7AA-4627-A20B-F45CFEF0248F}" type="parTrans" cxnId="{8D1738EB-9EC8-458E-ABB4-F8938F6883E4}">
      <dgm:prSet/>
      <dgm:spPr/>
      <dgm:t>
        <a:bodyPr/>
        <a:lstStyle/>
        <a:p>
          <a:endParaRPr lang="pt-BR"/>
        </a:p>
      </dgm:t>
    </dgm:pt>
    <dgm:pt modelId="{BD1CF8D5-5592-4918-A625-4F2208624CEF}" type="sibTrans" cxnId="{8D1738EB-9EC8-458E-ABB4-F8938F6883E4}">
      <dgm:prSet/>
      <dgm:spPr>
        <a:solidFill>
          <a:srgbClr val="C00000"/>
        </a:solidFill>
      </dgm:spPr>
      <dgm:t>
        <a:bodyPr/>
        <a:lstStyle/>
        <a:p>
          <a:endParaRPr lang="pt-BR"/>
        </a:p>
      </dgm:t>
    </dgm:pt>
    <dgm:pt modelId="{27AAA0DA-174D-4056-A86A-84E6B587B794}">
      <dgm:prSet phldrT="[Texto]"/>
      <dgm:spPr>
        <a:solidFill>
          <a:schemeClr val="bg2">
            <a:lumMod val="50000"/>
          </a:schemeClr>
        </a:solidFill>
        <a:ln>
          <a:solidFill>
            <a:schemeClr val="accent3"/>
          </a:solidFill>
        </a:ln>
      </dgm:spPr>
      <dgm:t>
        <a:bodyPr/>
        <a:lstStyle/>
        <a:p>
          <a:r>
            <a:rPr lang="pt-BR" b="1" dirty="0"/>
            <a:t>AUMENTO DOS GASTOS</a:t>
          </a:r>
        </a:p>
      </dgm:t>
    </dgm:pt>
    <dgm:pt modelId="{80B60DA6-0215-42D3-87D2-ECCBE10468B4}" type="parTrans" cxnId="{68B72CB1-3F0C-49D3-B054-45CB4133C37F}">
      <dgm:prSet/>
      <dgm:spPr/>
      <dgm:t>
        <a:bodyPr/>
        <a:lstStyle/>
        <a:p>
          <a:endParaRPr lang="pt-BR"/>
        </a:p>
      </dgm:t>
    </dgm:pt>
    <dgm:pt modelId="{BEDEE896-E881-4996-B06D-AFBF9B12D0C5}" type="sibTrans" cxnId="{68B72CB1-3F0C-49D3-B054-45CB4133C37F}">
      <dgm:prSet/>
      <dgm:spPr/>
      <dgm:t>
        <a:bodyPr/>
        <a:lstStyle/>
        <a:p>
          <a:endParaRPr lang="pt-BR"/>
        </a:p>
      </dgm:t>
    </dgm:pt>
    <dgm:pt modelId="{C15576B7-DD2A-4825-A092-A0B533398D51}" type="pres">
      <dgm:prSet presAssocID="{209EFFF8-3D12-402E-95D0-CA6933F94428}" presName="Name0" presStyleCnt="0">
        <dgm:presLayoutVars>
          <dgm:dir/>
          <dgm:resizeHandles val="exact"/>
        </dgm:presLayoutVars>
      </dgm:prSet>
      <dgm:spPr/>
    </dgm:pt>
    <dgm:pt modelId="{C8EC436B-89A2-4F49-BF55-A585599ECA81}" type="pres">
      <dgm:prSet presAssocID="{209EFFF8-3D12-402E-95D0-CA6933F94428}" presName="vNodes" presStyleCnt="0"/>
      <dgm:spPr/>
    </dgm:pt>
    <dgm:pt modelId="{4E5E8162-7AAD-41C5-A6CC-0BBA3F12A8A0}" type="pres">
      <dgm:prSet presAssocID="{A1AEB5B5-3AC7-469F-B53F-721C40C00ED7}" presName="node" presStyleLbl="node1" presStyleIdx="0" presStyleCnt="3" custScaleX="233541" custScaleY="20069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E15DF6E-F64B-4492-AE12-2D9355AAD2CB}" type="pres">
      <dgm:prSet presAssocID="{89A53FC2-104D-4754-A8EC-1F214216A314}" presName="spacerT" presStyleCnt="0"/>
      <dgm:spPr/>
    </dgm:pt>
    <dgm:pt modelId="{EF562172-1DFF-407D-A15B-9AF585FBAE07}" type="pres">
      <dgm:prSet presAssocID="{89A53FC2-104D-4754-A8EC-1F214216A314}" presName="sibTrans" presStyleLbl="sibTrans2D1" presStyleIdx="0" presStyleCnt="2"/>
      <dgm:spPr/>
      <dgm:t>
        <a:bodyPr/>
        <a:lstStyle/>
        <a:p>
          <a:endParaRPr lang="pt-BR"/>
        </a:p>
      </dgm:t>
    </dgm:pt>
    <dgm:pt modelId="{6B55BAD1-BC23-4E64-A45C-192138873941}" type="pres">
      <dgm:prSet presAssocID="{89A53FC2-104D-4754-A8EC-1F214216A314}" presName="spacerB" presStyleCnt="0"/>
      <dgm:spPr/>
    </dgm:pt>
    <dgm:pt modelId="{F3FCBCC6-E0BA-4C7D-AEF7-BCBCF158E296}" type="pres">
      <dgm:prSet presAssocID="{528323A1-91DE-49F5-A4AF-7C4CB154300B}" presName="node" presStyleLbl="node1" presStyleIdx="1" presStyleCnt="3" custScaleX="215485" custScaleY="209677" custLinFactNeighborX="150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2F58B7B-B779-4BD5-BB4A-DE49DB59AAA6}" type="pres">
      <dgm:prSet presAssocID="{209EFFF8-3D12-402E-95D0-CA6933F94428}" presName="sibTransLast" presStyleLbl="sibTrans2D1" presStyleIdx="1" presStyleCnt="2" custScaleX="734543" custScaleY="210087" custLinFactX="-145418" custLinFactNeighborX="-200000" custLinFactNeighborY="0"/>
      <dgm:spPr/>
      <dgm:t>
        <a:bodyPr/>
        <a:lstStyle/>
        <a:p>
          <a:endParaRPr lang="pt-BR"/>
        </a:p>
      </dgm:t>
    </dgm:pt>
    <dgm:pt modelId="{E65F5A3F-8DFE-414C-8DFB-5ED88D7568E1}" type="pres">
      <dgm:prSet presAssocID="{209EFFF8-3D12-402E-95D0-CA6933F94428}" presName="connectorText" presStyleLbl="sibTrans2D1" presStyleIdx="1" presStyleCnt="2"/>
      <dgm:spPr/>
      <dgm:t>
        <a:bodyPr/>
        <a:lstStyle/>
        <a:p>
          <a:endParaRPr lang="pt-BR"/>
        </a:p>
      </dgm:t>
    </dgm:pt>
    <dgm:pt modelId="{53ACC720-8AA8-4FA4-8664-908F57A5A138}" type="pres">
      <dgm:prSet presAssocID="{209EFFF8-3D12-402E-95D0-CA6933F94428}" presName="lastNode" presStyleLbl="node1" presStyleIdx="2" presStyleCnt="3" custScaleY="109708" custLinFactX="1739" custLinFactNeighborX="100000" custLinFactNeighborY="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0ECAC29-E760-4B39-B8BA-98A221E9A051}" type="presOf" srcId="{BD1CF8D5-5592-4918-A625-4F2208624CEF}" destId="{92F58B7B-B779-4BD5-BB4A-DE49DB59AAA6}" srcOrd="0" destOrd="0" presId="urn:microsoft.com/office/officeart/2005/8/layout/equation2"/>
    <dgm:cxn modelId="{24EBCF9D-D1E9-46E0-9E36-8642DA32DAD8}" type="presOf" srcId="{BD1CF8D5-5592-4918-A625-4F2208624CEF}" destId="{E65F5A3F-8DFE-414C-8DFB-5ED88D7568E1}" srcOrd="1" destOrd="0" presId="urn:microsoft.com/office/officeart/2005/8/layout/equation2"/>
    <dgm:cxn modelId="{5CC8F60E-B805-4486-8924-A849BF1EAB78}" type="presOf" srcId="{209EFFF8-3D12-402E-95D0-CA6933F94428}" destId="{C15576B7-DD2A-4825-A092-A0B533398D51}" srcOrd="0" destOrd="0" presId="urn:microsoft.com/office/officeart/2005/8/layout/equation2"/>
    <dgm:cxn modelId="{741CAFC8-D026-4841-9841-4347244BE5D4}" srcId="{209EFFF8-3D12-402E-95D0-CA6933F94428}" destId="{A1AEB5B5-3AC7-469F-B53F-721C40C00ED7}" srcOrd="0" destOrd="0" parTransId="{DC8E92F4-6C13-4AC8-8146-BAED6E3FA0C1}" sibTransId="{89A53FC2-104D-4754-A8EC-1F214216A314}"/>
    <dgm:cxn modelId="{C2CE1D53-BC15-4162-A4B5-28E1459E371D}" type="presOf" srcId="{27AAA0DA-174D-4056-A86A-84E6B587B794}" destId="{53ACC720-8AA8-4FA4-8664-908F57A5A138}" srcOrd="0" destOrd="0" presId="urn:microsoft.com/office/officeart/2005/8/layout/equation2"/>
    <dgm:cxn modelId="{3C4CE5EA-298C-46E3-A282-8A7C9B7F50B5}" type="presOf" srcId="{528323A1-91DE-49F5-A4AF-7C4CB154300B}" destId="{F3FCBCC6-E0BA-4C7D-AEF7-BCBCF158E296}" srcOrd="0" destOrd="0" presId="urn:microsoft.com/office/officeart/2005/8/layout/equation2"/>
    <dgm:cxn modelId="{68B72CB1-3F0C-49D3-B054-45CB4133C37F}" srcId="{209EFFF8-3D12-402E-95D0-CA6933F94428}" destId="{27AAA0DA-174D-4056-A86A-84E6B587B794}" srcOrd="2" destOrd="0" parTransId="{80B60DA6-0215-42D3-87D2-ECCBE10468B4}" sibTransId="{BEDEE896-E881-4996-B06D-AFBF9B12D0C5}"/>
    <dgm:cxn modelId="{5E6396D7-2AB2-4E5B-8BB1-D23131775850}" type="presOf" srcId="{A1AEB5B5-3AC7-469F-B53F-721C40C00ED7}" destId="{4E5E8162-7AAD-41C5-A6CC-0BBA3F12A8A0}" srcOrd="0" destOrd="0" presId="urn:microsoft.com/office/officeart/2005/8/layout/equation2"/>
    <dgm:cxn modelId="{8D1738EB-9EC8-458E-ABB4-F8938F6883E4}" srcId="{209EFFF8-3D12-402E-95D0-CA6933F94428}" destId="{528323A1-91DE-49F5-A4AF-7C4CB154300B}" srcOrd="1" destOrd="0" parTransId="{EBD0C356-F7AA-4627-A20B-F45CFEF0248F}" sibTransId="{BD1CF8D5-5592-4918-A625-4F2208624CEF}"/>
    <dgm:cxn modelId="{FA07CD0C-2C88-4373-86B7-035548D73A39}" type="presOf" srcId="{89A53FC2-104D-4754-A8EC-1F214216A314}" destId="{EF562172-1DFF-407D-A15B-9AF585FBAE07}" srcOrd="0" destOrd="0" presId="urn:microsoft.com/office/officeart/2005/8/layout/equation2"/>
    <dgm:cxn modelId="{29F13EDA-D1E2-416F-97B7-D04CA264584E}" type="presParOf" srcId="{C15576B7-DD2A-4825-A092-A0B533398D51}" destId="{C8EC436B-89A2-4F49-BF55-A585599ECA81}" srcOrd="0" destOrd="0" presId="urn:microsoft.com/office/officeart/2005/8/layout/equation2"/>
    <dgm:cxn modelId="{84490F7A-84FA-4BD9-9425-67794BB97C89}" type="presParOf" srcId="{C8EC436B-89A2-4F49-BF55-A585599ECA81}" destId="{4E5E8162-7AAD-41C5-A6CC-0BBA3F12A8A0}" srcOrd="0" destOrd="0" presId="urn:microsoft.com/office/officeart/2005/8/layout/equation2"/>
    <dgm:cxn modelId="{D77D4075-CA4F-436C-9DDC-A91F4E91B60A}" type="presParOf" srcId="{C8EC436B-89A2-4F49-BF55-A585599ECA81}" destId="{8E15DF6E-F64B-4492-AE12-2D9355AAD2CB}" srcOrd="1" destOrd="0" presId="urn:microsoft.com/office/officeart/2005/8/layout/equation2"/>
    <dgm:cxn modelId="{6F9A6AEF-85AC-4CD5-9BEA-949273FD632C}" type="presParOf" srcId="{C8EC436B-89A2-4F49-BF55-A585599ECA81}" destId="{EF562172-1DFF-407D-A15B-9AF585FBAE07}" srcOrd="2" destOrd="0" presId="urn:microsoft.com/office/officeart/2005/8/layout/equation2"/>
    <dgm:cxn modelId="{71F184B8-499F-43F1-833F-50F96001EE43}" type="presParOf" srcId="{C8EC436B-89A2-4F49-BF55-A585599ECA81}" destId="{6B55BAD1-BC23-4E64-A45C-192138873941}" srcOrd="3" destOrd="0" presId="urn:microsoft.com/office/officeart/2005/8/layout/equation2"/>
    <dgm:cxn modelId="{051B3B3B-66F5-4E6F-9ACC-DF363D411C89}" type="presParOf" srcId="{C8EC436B-89A2-4F49-BF55-A585599ECA81}" destId="{F3FCBCC6-E0BA-4C7D-AEF7-BCBCF158E296}" srcOrd="4" destOrd="0" presId="urn:microsoft.com/office/officeart/2005/8/layout/equation2"/>
    <dgm:cxn modelId="{CBB487A4-E7BA-46A9-80B3-04AFAD015B9F}" type="presParOf" srcId="{C15576B7-DD2A-4825-A092-A0B533398D51}" destId="{92F58B7B-B779-4BD5-BB4A-DE49DB59AAA6}" srcOrd="1" destOrd="0" presId="urn:microsoft.com/office/officeart/2005/8/layout/equation2"/>
    <dgm:cxn modelId="{14BBBD32-DB57-421D-97EB-F07F591B4226}" type="presParOf" srcId="{92F58B7B-B779-4BD5-BB4A-DE49DB59AAA6}" destId="{E65F5A3F-8DFE-414C-8DFB-5ED88D7568E1}" srcOrd="0" destOrd="0" presId="urn:microsoft.com/office/officeart/2005/8/layout/equation2"/>
    <dgm:cxn modelId="{3E2A43CC-C7F5-4FDA-9C42-C144AEA3B5BC}" type="presParOf" srcId="{C15576B7-DD2A-4825-A092-A0B533398D51}" destId="{53ACC720-8AA8-4FA4-8664-908F57A5A138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B121B3-997F-4CBC-B64E-5243DC76A1D1}" type="doc">
      <dgm:prSet loTypeId="urn:microsoft.com/office/officeart/2005/8/layout/chevron1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E9DCA25B-DE23-4EAA-AF5A-541BC28C4F43}">
      <dgm:prSet custT="1"/>
      <dgm:spPr/>
      <dgm:t>
        <a:bodyPr/>
        <a:lstStyle/>
        <a:p>
          <a:pPr algn="ctr" rtl="0"/>
          <a:r>
            <a:rPr lang="pt-BR" sz="1600" b="1" dirty="0">
              <a:solidFill>
                <a:srgbClr val="FFFF00"/>
              </a:solidFill>
            </a:rPr>
            <a:t>MORBIDADE: UMA CATEGORIA IMPORTANTE ESTRATÉGICA PARA O MONITORAMENTO DOS IMPACTOS, ORGANIZAÇÃO DOS SERVIÇOS</a:t>
          </a:r>
          <a:endParaRPr lang="pt-BR" sz="1600" dirty="0">
            <a:solidFill>
              <a:srgbClr val="FFFF00"/>
            </a:solidFill>
          </a:endParaRPr>
        </a:p>
      </dgm:t>
    </dgm:pt>
    <dgm:pt modelId="{F10C3152-FB8C-409A-B515-CC024D064BC3}" type="parTrans" cxnId="{7055E01F-B336-4632-8F68-FB0E99FCEB47}">
      <dgm:prSet/>
      <dgm:spPr/>
      <dgm:t>
        <a:bodyPr/>
        <a:lstStyle/>
        <a:p>
          <a:endParaRPr lang="pt-BR"/>
        </a:p>
      </dgm:t>
    </dgm:pt>
    <dgm:pt modelId="{9E2401BC-A35F-4A31-B56D-0B006DD9AC18}" type="sibTrans" cxnId="{7055E01F-B336-4632-8F68-FB0E99FCEB47}">
      <dgm:prSet/>
      <dgm:spPr/>
      <dgm:t>
        <a:bodyPr/>
        <a:lstStyle/>
        <a:p>
          <a:endParaRPr lang="pt-BR"/>
        </a:p>
      </dgm:t>
    </dgm:pt>
    <dgm:pt modelId="{CB54C4CD-0E3E-4822-B98D-7A189A5E8D07}">
      <dgm:prSet custT="1"/>
      <dgm:spPr/>
      <dgm:t>
        <a:bodyPr/>
        <a:lstStyle/>
        <a:p>
          <a:pPr rtl="0"/>
          <a:r>
            <a:rPr lang="pt-BR" sz="1600" b="1" dirty="0">
              <a:solidFill>
                <a:srgbClr val="FFFF00"/>
              </a:solidFill>
            </a:rPr>
            <a:t>CUIDADO DA DOENÇA CRÔNICA É LONGITUDINAL</a:t>
          </a:r>
        </a:p>
      </dgm:t>
    </dgm:pt>
    <dgm:pt modelId="{0A5D6730-1034-47AA-BBEA-628FA789216E}" type="parTrans" cxnId="{47D837D1-5018-4163-B54E-CC9603287862}">
      <dgm:prSet/>
      <dgm:spPr/>
      <dgm:t>
        <a:bodyPr/>
        <a:lstStyle/>
        <a:p>
          <a:endParaRPr lang="pt-BR"/>
        </a:p>
      </dgm:t>
    </dgm:pt>
    <dgm:pt modelId="{0E1CB75B-4A71-46DD-AD4D-06AC38D66F00}" type="sibTrans" cxnId="{47D837D1-5018-4163-B54E-CC9603287862}">
      <dgm:prSet/>
      <dgm:spPr/>
      <dgm:t>
        <a:bodyPr/>
        <a:lstStyle/>
        <a:p>
          <a:endParaRPr lang="pt-BR"/>
        </a:p>
      </dgm:t>
    </dgm:pt>
    <dgm:pt modelId="{942F8ECF-22A5-40F1-BCFF-4F6AB04EAFEC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pPr rtl="0"/>
          <a:r>
            <a:rPr lang="pt-BR" sz="1800" b="1" dirty="0">
              <a:solidFill>
                <a:srgbClr val="FFFF93"/>
              </a:solidFill>
            </a:rPr>
            <a:t>EFEITOS  NO SISTEMA DE SAÚDE SE FARÃO SENTIR SOBRE AS SEQUELAS</a:t>
          </a:r>
        </a:p>
      </dgm:t>
    </dgm:pt>
    <dgm:pt modelId="{EF7FD68D-D2A7-4BF3-99EE-04CE392E8D07}" type="parTrans" cxnId="{31332529-EB2C-4A33-8C95-F80DA7AB53FC}">
      <dgm:prSet/>
      <dgm:spPr/>
      <dgm:t>
        <a:bodyPr/>
        <a:lstStyle/>
        <a:p>
          <a:endParaRPr lang="pt-BR"/>
        </a:p>
      </dgm:t>
    </dgm:pt>
    <dgm:pt modelId="{4A042CC9-E54C-4356-94DD-E4BC4E67C976}" type="sibTrans" cxnId="{31332529-EB2C-4A33-8C95-F80DA7AB53FC}">
      <dgm:prSet/>
      <dgm:spPr/>
      <dgm:t>
        <a:bodyPr/>
        <a:lstStyle/>
        <a:p>
          <a:endParaRPr lang="pt-BR"/>
        </a:p>
      </dgm:t>
    </dgm:pt>
    <dgm:pt modelId="{1EB5E2CC-8A57-4D65-A0B1-0780C745A827}" type="pres">
      <dgm:prSet presAssocID="{BBB121B3-997F-4CBC-B64E-5243DC76A1D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315F2F97-FB45-4F38-ADC6-DBDE239ACFC2}" type="pres">
      <dgm:prSet presAssocID="{E9DCA25B-DE23-4EAA-AF5A-541BC28C4F43}" presName="parTxOnly" presStyleLbl="node1" presStyleIdx="0" presStyleCnt="3" custScaleX="1202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8EA8251-3590-421C-B28A-13A2D3F62A4E}" type="pres">
      <dgm:prSet presAssocID="{9E2401BC-A35F-4A31-B56D-0B006DD9AC18}" presName="parTxOnlySpace" presStyleCnt="0"/>
      <dgm:spPr/>
    </dgm:pt>
    <dgm:pt modelId="{84E3EAA2-BADB-4E3D-83AF-273D5882DB4D}" type="pres">
      <dgm:prSet presAssocID="{CB54C4CD-0E3E-4822-B98D-7A189A5E8D07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311103E-7AFC-4D79-9625-594A7F749AC5}" type="pres">
      <dgm:prSet presAssocID="{0E1CB75B-4A71-46DD-AD4D-06AC38D66F00}" presName="parTxOnlySpace" presStyleCnt="0"/>
      <dgm:spPr/>
    </dgm:pt>
    <dgm:pt modelId="{BC9DCEF1-178D-4BDF-B550-1C9B4500570D}" type="pres">
      <dgm:prSet presAssocID="{942F8ECF-22A5-40F1-BCFF-4F6AB04EAFEC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06DA088-D40D-4EFA-BBF8-D6C4BD1B166E}" type="presOf" srcId="{BBB121B3-997F-4CBC-B64E-5243DC76A1D1}" destId="{1EB5E2CC-8A57-4D65-A0B1-0780C745A827}" srcOrd="0" destOrd="0" presId="urn:microsoft.com/office/officeart/2005/8/layout/chevron1"/>
    <dgm:cxn modelId="{D1AFA6EB-47D6-462E-A4E0-E652E2A1B52A}" type="presOf" srcId="{CB54C4CD-0E3E-4822-B98D-7A189A5E8D07}" destId="{84E3EAA2-BADB-4E3D-83AF-273D5882DB4D}" srcOrd="0" destOrd="0" presId="urn:microsoft.com/office/officeart/2005/8/layout/chevron1"/>
    <dgm:cxn modelId="{31332529-EB2C-4A33-8C95-F80DA7AB53FC}" srcId="{BBB121B3-997F-4CBC-B64E-5243DC76A1D1}" destId="{942F8ECF-22A5-40F1-BCFF-4F6AB04EAFEC}" srcOrd="2" destOrd="0" parTransId="{EF7FD68D-D2A7-4BF3-99EE-04CE392E8D07}" sibTransId="{4A042CC9-E54C-4356-94DD-E4BC4E67C976}"/>
    <dgm:cxn modelId="{3290F18C-45C5-473C-9DC0-3843778A6B03}" type="presOf" srcId="{E9DCA25B-DE23-4EAA-AF5A-541BC28C4F43}" destId="{315F2F97-FB45-4F38-ADC6-DBDE239ACFC2}" srcOrd="0" destOrd="0" presId="urn:microsoft.com/office/officeart/2005/8/layout/chevron1"/>
    <dgm:cxn modelId="{59E8A451-DF59-4295-82C6-884ABECB4B2C}" type="presOf" srcId="{942F8ECF-22A5-40F1-BCFF-4F6AB04EAFEC}" destId="{BC9DCEF1-178D-4BDF-B550-1C9B4500570D}" srcOrd="0" destOrd="0" presId="urn:microsoft.com/office/officeart/2005/8/layout/chevron1"/>
    <dgm:cxn modelId="{47D837D1-5018-4163-B54E-CC9603287862}" srcId="{BBB121B3-997F-4CBC-B64E-5243DC76A1D1}" destId="{CB54C4CD-0E3E-4822-B98D-7A189A5E8D07}" srcOrd="1" destOrd="0" parTransId="{0A5D6730-1034-47AA-BBEA-628FA789216E}" sibTransId="{0E1CB75B-4A71-46DD-AD4D-06AC38D66F00}"/>
    <dgm:cxn modelId="{7055E01F-B336-4632-8F68-FB0E99FCEB47}" srcId="{BBB121B3-997F-4CBC-B64E-5243DC76A1D1}" destId="{E9DCA25B-DE23-4EAA-AF5A-541BC28C4F43}" srcOrd="0" destOrd="0" parTransId="{F10C3152-FB8C-409A-B515-CC024D064BC3}" sibTransId="{9E2401BC-A35F-4A31-B56D-0B006DD9AC18}"/>
    <dgm:cxn modelId="{F081E379-52D6-4B9D-BB90-B80FAB069394}" type="presParOf" srcId="{1EB5E2CC-8A57-4D65-A0B1-0780C745A827}" destId="{315F2F97-FB45-4F38-ADC6-DBDE239ACFC2}" srcOrd="0" destOrd="0" presId="urn:microsoft.com/office/officeart/2005/8/layout/chevron1"/>
    <dgm:cxn modelId="{7C6E6809-DECD-4DE1-B6FE-8CFAA17D5344}" type="presParOf" srcId="{1EB5E2CC-8A57-4D65-A0B1-0780C745A827}" destId="{38EA8251-3590-421C-B28A-13A2D3F62A4E}" srcOrd="1" destOrd="0" presId="urn:microsoft.com/office/officeart/2005/8/layout/chevron1"/>
    <dgm:cxn modelId="{CE8F4D8A-2C85-4A5E-9810-4085AEF6EC67}" type="presParOf" srcId="{1EB5E2CC-8A57-4D65-A0B1-0780C745A827}" destId="{84E3EAA2-BADB-4E3D-83AF-273D5882DB4D}" srcOrd="2" destOrd="0" presId="urn:microsoft.com/office/officeart/2005/8/layout/chevron1"/>
    <dgm:cxn modelId="{A8D5A8FD-5D1A-4891-8CEC-132DF7BB4F08}" type="presParOf" srcId="{1EB5E2CC-8A57-4D65-A0B1-0780C745A827}" destId="{C311103E-7AFC-4D79-9625-594A7F749AC5}" srcOrd="3" destOrd="0" presId="urn:microsoft.com/office/officeart/2005/8/layout/chevron1"/>
    <dgm:cxn modelId="{DA2CFFE3-6F14-4B71-9171-7B2FE43D07A7}" type="presParOf" srcId="{1EB5E2CC-8A57-4D65-A0B1-0780C745A827}" destId="{BC9DCEF1-178D-4BDF-B550-1C9B4500570D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A274D99-5602-4A77-8104-1F43EF4102C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D237B0B-2579-42C5-A44B-AE6C7FF0D6EB}">
      <dgm:prSet phldrT="[Texto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pt-BR" sz="2000" dirty="0"/>
            <a:t>Métricas que acompanhem o cenário atual no campo da assistência (atenção primária, </a:t>
          </a:r>
          <a:r>
            <a:rPr lang="pt-BR" sz="2000" b="1" dirty="0">
              <a:solidFill>
                <a:srgbClr val="FFC000"/>
              </a:solidFill>
            </a:rPr>
            <a:t>média e alta complexidade (atenção especializada, internações) </a:t>
          </a:r>
        </a:p>
      </dgm:t>
    </dgm:pt>
    <dgm:pt modelId="{F23B7733-45C5-460A-B2A7-DA19DD576DC2}" type="parTrans" cxnId="{FEAA46C6-BA2F-4ED0-BC66-0DD227C1B9E3}">
      <dgm:prSet/>
      <dgm:spPr/>
      <dgm:t>
        <a:bodyPr/>
        <a:lstStyle/>
        <a:p>
          <a:endParaRPr lang="pt-BR"/>
        </a:p>
      </dgm:t>
    </dgm:pt>
    <dgm:pt modelId="{54725E25-6E77-4F93-9017-C296AD12B020}" type="sibTrans" cxnId="{FEAA46C6-BA2F-4ED0-BC66-0DD227C1B9E3}">
      <dgm:prSet/>
      <dgm:spPr/>
      <dgm:t>
        <a:bodyPr/>
        <a:lstStyle/>
        <a:p>
          <a:endParaRPr lang="pt-BR"/>
        </a:p>
      </dgm:t>
    </dgm:pt>
    <dgm:pt modelId="{126C63A1-3812-4578-8856-C64A44BCFC3F}">
      <dgm:prSet phldrT="[Texto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pt-BR" sz="1800" b="1" dirty="0">
              <a:solidFill>
                <a:srgbClr val="FFC000"/>
              </a:solidFill>
            </a:rPr>
            <a:t>Desafios para o planejamento: definição das complicações para cada agravo, levantamento/ definição de tecnologias efetivas (tecnologias leves/esforço junto aos serviços de forma que se possa prospectar essas tecnologias e incorporar no sistema/SUS), desenvolvimento de indicadores para monitoramento, definição de pactos com estados e municípios.</a:t>
          </a:r>
        </a:p>
      </dgm:t>
    </dgm:pt>
    <dgm:pt modelId="{81061367-84AD-40BD-9DF8-CB4B1F50A9E5}" type="parTrans" cxnId="{DFE2C275-A12F-4AA7-99EE-321691D4C20C}">
      <dgm:prSet/>
      <dgm:spPr/>
      <dgm:t>
        <a:bodyPr/>
        <a:lstStyle/>
        <a:p>
          <a:endParaRPr lang="pt-BR"/>
        </a:p>
      </dgm:t>
    </dgm:pt>
    <dgm:pt modelId="{8EA57A2E-8454-4A2D-A545-0E144A55D4FC}" type="sibTrans" cxnId="{DFE2C275-A12F-4AA7-99EE-321691D4C20C}">
      <dgm:prSet/>
      <dgm:spPr/>
      <dgm:t>
        <a:bodyPr/>
        <a:lstStyle/>
        <a:p>
          <a:endParaRPr lang="pt-BR"/>
        </a:p>
      </dgm:t>
    </dgm:pt>
    <dgm:pt modelId="{12C2B642-2456-4845-8FEC-EAB3844D004E}">
      <dgm:prSet phldrT="[Texto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pt-BR" sz="2000" dirty="0"/>
            <a:t>Análise a serem realizadas (tomando em consideração a situação epidemiológica do país/ novas</a:t>
          </a:r>
          <a:r>
            <a:rPr lang="pt-BR" sz="1800" dirty="0"/>
            <a:t> análises </a:t>
          </a:r>
          <a:r>
            <a:rPr lang="pt-BR" sz="2000" dirty="0"/>
            <a:t>de</a:t>
          </a:r>
          <a:r>
            <a:rPr lang="pt-BR" sz="1800" dirty="0"/>
            <a:t> estudos já em curso, quando possível )</a:t>
          </a:r>
        </a:p>
      </dgm:t>
    </dgm:pt>
    <dgm:pt modelId="{94E94C73-1323-472F-8048-79AE12C21737}" type="parTrans" cxnId="{E5D56DD0-3F82-4DD5-88F1-C68F048F8B03}">
      <dgm:prSet/>
      <dgm:spPr/>
      <dgm:t>
        <a:bodyPr/>
        <a:lstStyle/>
        <a:p>
          <a:endParaRPr lang="pt-BR"/>
        </a:p>
      </dgm:t>
    </dgm:pt>
    <dgm:pt modelId="{24D1176B-3088-4AB1-99E3-D5830D8D5F78}" type="sibTrans" cxnId="{E5D56DD0-3F82-4DD5-88F1-C68F048F8B03}">
      <dgm:prSet/>
      <dgm:spPr/>
      <dgm:t>
        <a:bodyPr/>
        <a:lstStyle/>
        <a:p>
          <a:endParaRPr lang="pt-BR"/>
        </a:p>
      </dgm:t>
    </dgm:pt>
    <dgm:pt modelId="{C0561055-D2FE-46B4-8562-0A50D6AE38DD}" type="pres">
      <dgm:prSet presAssocID="{9A274D99-5602-4A77-8104-1F43EF4102C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62EC744-42B1-4770-A0FE-824BDD4D7492}" type="pres">
      <dgm:prSet presAssocID="{CD237B0B-2579-42C5-A44B-AE6C7FF0D6EB}" presName="parentLin" presStyleCnt="0"/>
      <dgm:spPr/>
    </dgm:pt>
    <dgm:pt modelId="{C9960C01-3FDF-4BAA-A749-D552C13D21F6}" type="pres">
      <dgm:prSet presAssocID="{CD237B0B-2579-42C5-A44B-AE6C7FF0D6EB}" presName="parentLeftMargin" presStyleLbl="node1" presStyleIdx="0" presStyleCnt="3"/>
      <dgm:spPr/>
      <dgm:t>
        <a:bodyPr/>
        <a:lstStyle/>
        <a:p>
          <a:endParaRPr lang="pt-BR"/>
        </a:p>
      </dgm:t>
    </dgm:pt>
    <dgm:pt modelId="{8C164A7A-8C1E-418B-8FFB-87C6036774A5}" type="pres">
      <dgm:prSet presAssocID="{CD237B0B-2579-42C5-A44B-AE6C7FF0D6EB}" presName="parentText" presStyleLbl="node1" presStyleIdx="0" presStyleCnt="3" custScaleX="124489" custScaleY="297867" custLinFactNeighborX="65322" custLinFactNeighborY="640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19162A9-BDB1-4651-B719-FB1594121F62}" type="pres">
      <dgm:prSet presAssocID="{CD237B0B-2579-42C5-A44B-AE6C7FF0D6EB}" presName="negativeSpace" presStyleCnt="0"/>
      <dgm:spPr/>
    </dgm:pt>
    <dgm:pt modelId="{E59DA659-7446-41F8-950D-72F935417521}" type="pres">
      <dgm:prSet presAssocID="{CD237B0B-2579-42C5-A44B-AE6C7FF0D6EB}" presName="childText" presStyleLbl="conFgAcc1" presStyleIdx="0" presStyleCnt="3">
        <dgm:presLayoutVars>
          <dgm:bulletEnabled val="1"/>
        </dgm:presLayoutVars>
      </dgm:prSet>
      <dgm:spPr/>
    </dgm:pt>
    <dgm:pt modelId="{1821E444-38F1-4AC3-8F88-1BEC26FDBE91}" type="pres">
      <dgm:prSet presAssocID="{54725E25-6E77-4F93-9017-C296AD12B020}" presName="spaceBetweenRectangles" presStyleCnt="0"/>
      <dgm:spPr/>
    </dgm:pt>
    <dgm:pt modelId="{DAB29099-5AFC-4293-B27F-3768941FCE88}" type="pres">
      <dgm:prSet presAssocID="{126C63A1-3812-4578-8856-C64A44BCFC3F}" presName="parentLin" presStyleCnt="0"/>
      <dgm:spPr/>
    </dgm:pt>
    <dgm:pt modelId="{8025A5F1-338E-482E-BEE6-6D83D43696AF}" type="pres">
      <dgm:prSet presAssocID="{126C63A1-3812-4578-8856-C64A44BCFC3F}" presName="parentLeftMargin" presStyleLbl="node1" presStyleIdx="0" presStyleCnt="3"/>
      <dgm:spPr/>
      <dgm:t>
        <a:bodyPr/>
        <a:lstStyle/>
        <a:p>
          <a:endParaRPr lang="pt-BR"/>
        </a:p>
      </dgm:t>
    </dgm:pt>
    <dgm:pt modelId="{BB77CC43-BA71-4B73-A052-C0C164B12B02}" type="pres">
      <dgm:prSet presAssocID="{126C63A1-3812-4578-8856-C64A44BCFC3F}" presName="parentText" presStyleLbl="node1" presStyleIdx="1" presStyleCnt="3" custScaleX="157296" custScaleY="331368" custLinFactX="2373" custLinFactNeighborX="100000" custLinFactNeighborY="-408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8C1E6D-08AF-4135-958C-882B02E4FF98}" type="pres">
      <dgm:prSet presAssocID="{126C63A1-3812-4578-8856-C64A44BCFC3F}" presName="negativeSpace" presStyleCnt="0"/>
      <dgm:spPr/>
    </dgm:pt>
    <dgm:pt modelId="{B33DC0EA-4B65-4DEC-950B-292ACEC77B34}" type="pres">
      <dgm:prSet presAssocID="{126C63A1-3812-4578-8856-C64A44BCFC3F}" presName="childText" presStyleLbl="conFgAcc1" presStyleIdx="1" presStyleCnt="3">
        <dgm:presLayoutVars>
          <dgm:bulletEnabled val="1"/>
        </dgm:presLayoutVars>
      </dgm:prSet>
      <dgm:spPr/>
    </dgm:pt>
    <dgm:pt modelId="{6A98F2B1-513B-4320-A82C-A2EFB4108239}" type="pres">
      <dgm:prSet presAssocID="{8EA57A2E-8454-4A2D-A545-0E144A55D4FC}" presName="spaceBetweenRectangles" presStyleCnt="0"/>
      <dgm:spPr/>
    </dgm:pt>
    <dgm:pt modelId="{336A69F0-9CB5-4F8D-9244-96D8BEC91BEE}" type="pres">
      <dgm:prSet presAssocID="{12C2B642-2456-4845-8FEC-EAB3844D004E}" presName="parentLin" presStyleCnt="0"/>
      <dgm:spPr/>
    </dgm:pt>
    <dgm:pt modelId="{5CF05483-1368-4812-ACAB-2CBA28092DCF}" type="pres">
      <dgm:prSet presAssocID="{12C2B642-2456-4845-8FEC-EAB3844D004E}" presName="parentLeftMargin" presStyleLbl="node1" presStyleIdx="1" presStyleCnt="3"/>
      <dgm:spPr/>
      <dgm:t>
        <a:bodyPr/>
        <a:lstStyle/>
        <a:p>
          <a:endParaRPr lang="pt-BR"/>
        </a:p>
      </dgm:t>
    </dgm:pt>
    <dgm:pt modelId="{2603274A-EDB7-48A0-8CA1-AA42FE7A8A46}" type="pres">
      <dgm:prSet presAssocID="{12C2B642-2456-4845-8FEC-EAB3844D004E}" presName="parentText" presStyleLbl="node1" presStyleIdx="2" presStyleCnt="3" custScaleX="103418" custScaleY="236567" custLinFactX="9686" custLinFactNeighborX="100000" custLinFactNeighborY="-11986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E6BC9CD-E05F-4C3E-B6AF-92A263FC6F83}" type="pres">
      <dgm:prSet presAssocID="{12C2B642-2456-4845-8FEC-EAB3844D004E}" presName="negativeSpace" presStyleCnt="0"/>
      <dgm:spPr/>
    </dgm:pt>
    <dgm:pt modelId="{31441797-3DC9-4509-B02A-F78B49A5C7C4}" type="pres">
      <dgm:prSet presAssocID="{12C2B642-2456-4845-8FEC-EAB3844D004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FE2C275-A12F-4AA7-99EE-321691D4C20C}" srcId="{9A274D99-5602-4A77-8104-1F43EF4102C9}" destId="{126C63A1-3812-4578-8856-C64A44BCFC3F}" srcOrd="1" destOrd="0" parTransId="{81061367-84AD-40BD-9DF8-CB4B1F50A9E5}" sibTransId="{8EA57A2E-8454-4A2D-A545-0E144A55D4FC}"/>
    <dgm:cxn modelId="{B34EC391-1D8C-426B-BC23-7924FA263E9B}" type="presOf" srcId="{12C2B642-2456-4845-8FEC-EAB3844D004E}" destId="{2603274A-EDB7-48A0-8CA1-AA42FE7A8A46}" srcOrd="1" destOrd="0" presId="urn:microsoft.com/office/officeart/2005/8/layout/list1"/>
    <dgm:cxn modelId="{4934E983-B97D-48BD-BE71-636F79466318}" type="presOf" srcId="{12C2B642-2456-4845-8FEC-EAB3844D004E}" destId="{5CF05483-1368-4812-ACAB-2CBA28092DCF}" srcOrd="0" destOrd="0" presId="urn:microsoft.com/office/officeart/2005/8/layout/list1"/>
    <dgm:cxn modelId="{B78CCEB2-513E-415E-9F84-3C6C6DFBAC53}" type="presOf" srcId="{126C63A1-3812-4578-8856-C64A44BCFC3F}" destId="{8025A5F1-338E-482E-BEE6-6D83D43696AF}" srcOrd="0" destOrd="0" presId="urn:microsoft.com/office/officeart/2005/8/layout/list1"/>
    <dgm:cxn modelId="{D4CE5983-AECB-4BA3-AE1B-C1321B881B82}" type="presOf" srcId="{CD237B0B-2579-42C5-A44B-AE6C7FF0D6EB}" destId="{C9960C01-3FDF-4BAA-A749-D552C13D21F6}" srcOrd="0" destOrd="0" presId="urn:microsoft.com/office/officeart/2005/8/layout/list1"/>
    <dgm:cxn modelId="{0993492E-580B-47A0-9ED5-D3DB5DC9924E}" type="presOf" srcId="{126C63A1-3812-4578-8856-C64A44BCFC3F}" destId="{BB77CC43-BA71-4B73-A052-C0C164B12B02}" srcOrd="1" destOrd="0" presId="urn:microsoft.com/office/officeart/2005/8/layout/list1"/>
    <dgm:cxn modelId="{FEAA46C6-BA2F-4ED0-BC66-0DD227C1B9E3}" srcId="{9A274D99-5602-4A77-8104-1F43EF4102C9}" destId="{CD237B0B-2579-42C5-A44B-AE6C7FF0D6EB}" srcOrd="0" destOrd="0" parTransId="{F23B7733-45C5-460A-B2A7-DA19DD576DC2}" sibTransId="{54725E25-6E77-4F93-9017-C296AD12B020}"/>
    <dgm:cxn modelId="{86262356-3E35-4C02-81AA-C39E689D3312}" type="presOf" srcId="{9A274D99-5602-4A77-8104-1F43EF4102C9}" destId="{C0561055-D2FE-46B4-8562-0A50D6AE38DD}" srcOrd="0" destOrd="0" presId="urn:microsoft.com/office/officeart/2005/8/layout/list1"/>
    <dgm:cxn modelId="{E5D56DD0-3F82-4DD5-88F1-C68F048F8B03}" srcId="{9A274D99-5602-4A77-8104-1F43EF4102C9}" destId="{12C2B642-2456-4845-8FEC-EAB3844D004E}" srcOrd="2" destOrd="0" parTransId="{94E94C73-1323-472F-8048-79AE12C21737}" sibTransId="{24D1176B-3088-4AB1-99E3-D5830D8D5F78}"/>
    <dgm:cxn modelId="{0CFBC1D0-21EF-436B-909A-28AD27741DF2}" type="presOf" srcId="{CD237B0B-2579-42C5-A44B-AE6C7FF0D6EB}" destId="{8C164A7A-8C1E-418B-8FFB-87C6036774A5}" srcOrd="1" destOrd="0" presId="urn:microsoft.com/office/officeart/2005/8/layout/list1"/>
    <dgm:cxn modelId="{AFBDF835-07A1-4336-BF4D-B1F008A9778F}" type="presParOf" srcId="{C0561055-D2FE-46B4-8562-0A50D6AE38DD}" destId="{862EC744-42B1-4770-A0FE-824BDD4D7492}" srcOrd="0" destOrd="0" presId="urn:microsoft.com/office/officeart/2005/8/layout/list1"/>
    <dgm:cxn modelId="{87CF8AF0-8723-4DDF-9381-00B968907130}" type="presParOf" srcId="{862EC744-42B1-4770-A0FE-824BDD4D7492}" destId="{C9960C01-3FDF-4BAA-A749-D552C13D21F6}" srcOrd="0" destOrd="0" presId="urn:microsoft.com/office/officeart/2005/8/layout/list1"/>
    <dgm:cxn modelId="{412F32DF-1C2A-4638-A133-80A3E30632FB}" type="presParOf" srcId="{862EC744-42B1-4770-A0FE-824BDD4D7492}" destId="{8C164A7A-8C1E-418B-8FFB-87C6036774A5}" srcOrd="1" destOrd="0" presId="urn:microsoft.com/office/officeart/2005/8/layout/list1"/>
    <dgm:cxn modelId="{3A72D83B-73E5-423D-B1A0-0B5E28EEE606}" type="presParOf" srcId="{C0561055-D2FE-46B4-8562-0A50D6AE38DD}" destId="{319162A9-BDB1-4651-B719-FB1594121F62}" srcOrd="1" destOrd="0" presId="urn:microsoft.com/office/officeart/2005/8/layout/list1"/>
    <dgm:cxn modelId="{36DD0067-0253-43EF-B8EE-0FAB3B4D6078}" type="presParOf" srcId="{C0561055-D2FE-46B4-8562-0A50D6AE38DD}" destId="{E59DA659-7446-41F8-950D-72F935417521}" srcOrd="2" destOrd="0" presId="urn:microsoft.com/office/officeart/2005/8/layout/list1"/>
    <dgm:cxn modelId="{931DAA5B-18CE-4676-A1AF-24F5A2C961E7}" type="presParOf" srcId="{C0561055-D2FE-46B4-8562-0A50D6AE38DD}" destId="{1821E444-38F1-4AC3-8F88-1BEC26FDBE91}" srcOrd="3" destOrd="0" presId="urn:microsoft.com/office/officeart/2005/8/layout/list1"/>
    <dgm:cxn modelId="{F2466519-7D7F-43DC-9C9B-5A6C8C47C2AE}" type="presParOf" srcId="{C0561055-D2FE-46B4-8562-0A50D6AE38DD}" destId="{DAB29099-5AFC-4293-B27F-3768941FCE88}" srcOrd="4" destOrd="0" presId="urn:microsoft.com/office/officeart/2005/8/layout/list1"/>
    <dgm:cxn modelId="{EE8BAA37-6256-4FA2-9606-A4E03BA82D3D}" type="presParOf" srcId="{DAB29099-5AFC-4293-B27F-3768941FCE88}" destId="{8025A5F1-338E-482E-BEE6-6D83D43696AF}" srcOrd="0" destOrd="0" presId="urn:microsoft.com/office/officeart/2005/8/layout/list1"/>
    <dgm:cxn modelId="{79A8109A-48BB-479C-B19C-E2D2E8A29171}" type="presParOf" srcId="{DAB29099-5AFC-4293-B27F-3768941FCE88}" destId="{BB77CC43-BA71-4B73-A052-C0C164B12B02}" srcOrd="1" destOrd="0" presId="urn:microsoft.com/office/officeart/2005/8/layout/list1"/>
    <dgm:cxn modelId="{CF1C4992-5721-458B-BD0C-4A64D74C7D28}" type="presParOf" srcId="{C0561055-D2FE-46B4-8562-0A50D6AE38DD}" destId="{EA8C1E6D-08AF-4135-958C-882B02E4FF98}" srcOrd="5" destOrd="0" presId="urn:microsoft.com/office/officeart/2005/8/layout/list1"/>
    <dgm:cxn modelId="{F0F20CF1-AEF6-4478-82FF-2DF4B7CC2699}" type="presParOf" srcId="{C0561055-D2FE-46B4-8562-0A50D6AE38DD}" destId="{B33DC0EA-4B65-4DEC-950B-292ACEC77B34}" srcOrd="6" destOrd="0" presId="urn:microsoft.com/office/officeart/2005/8/layout/list1"/>
    <dgm:cxn modelId="{AE8A5642-D759-4252-8BB8-55A9EF1269F9}" type="presParOf" srcId="{C0561055-D2FE-46B4-8562-0A50D6AE38DD}" destId="{6A98F2B1-513B-4320-A82C-A2EFB4108239}" srcOrd="7" destOrd="0" presId="urn:microsoft.com/office/officeart/2005/8/layout/list1"/>
    <dgm:cxn modelId="{3E6F898B-8F28-4138-949F-62D1158AB3C3}" type="presParOf" srcId="{C0561055-D2FE-46B4-8562-0A50D6AE38DD}" destId="{336A69F0-9CB5-4F8D-9244-96D8BEC91BEE}" srcOrd="8" destOrd="0" presId="urn:microsoft.com/office/officeart/2005/8/layout/list1"/>
    <dgm:cxn modelId="{EA9F0B83-F2C1-49DA-B833-2EAB38E7F713}" type="presParOf" srcId="{336A69F0-9CB5-4F8D-9244-96D8BEC91BEE}" destId="{5CF05483-1368-4812-ACAB-2CBA28092DCF}" srcOrd="0" destOrd="0" presId="urn:microsoft.com/office/officeart/2005/8/layout/list1"/>
    <dgm:cxn modelId="{463DDC67-D620-40FA-A466-EC11CCB8B68E}" type="presParOf" srcId="{336A69F0-9CB5-4F8D-9244-96D8BEC91BEE}" destId="{2603274A-EDB7-48A0-8CA1-AA42FE7A8A46}" srcOrd="1" destOrd="0" presId="urn:microsoft.com/office/officeart/2005/8/layout/list1"/>
    <dgm:cxn modelId="{47CE5EE9-0EF7-4DE2-9CB3-BDFBD3907E8D}" type="presParOf" srcId="{C0561055-D2FE-46B4-8562-0A50D6AE38DD}" destId="{2E6BC9CD-E05F-4C3E-B6AF-92A263FC6F83}" srcOrd="9" destOrd="0" presId="urn:microsoft.com/office/officeart/2005/8/layout/list1"/>
    <dgm:cxn modelId="{F2301D38-9622-4A08-A61E-D44E2D26DC56}" type="presParOf" srcId="{C0561055-D2FE-46B4-8562-0A50D6AE38DD}" destId="{31441797-3DC9-4509-B02A-F78B49A5C7C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262F6C-57D7-4677-8606-7DFCF1374A04}">
      <dsp:nvSpPr>
        <dsp:cNvPr id="0" name=""/>
        <dsp:cNvSpPr/>
      </dsp:nvSpPr>
      <dsp:spPr>
        <a:xfrm>
          <a:off x="2751077" y="145340"/>
          <a:ext cx="1647042" cy="4942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>
              <a:latin typeface="Arial" panose="020B0604020202020204" pitchFamily="34" charset="0"/>
              <a:cs typeface="Arial" panose="020B0604020202020204" pitchFamily="34" charset="0"/>
            </a:rPr>
            <a:t>Cegueira</a:t>
          </a:r>
        </a:p>
      </dsp:txBody>
      <dsp:txXfrm>
        <a:off x="2775204" y="169467"/>
        <a:ext cx="1598788" cy="445988"/>
      </dsp:txXfrm>
    </dsp:sp>
    <dsp:sp modelId="{C1F6E757-CEFF-4359-98DB-E75DF3644B15}">
      <dsp:nvSpPr>
        <dsp:cNvPr id="0" name=""/>
        <dsp:cNvSpPr/>
      </dsp:nvSpPr>
      <dsp:spPr>
        <a:xfrm>
          <a:off x="1435723" y="392462"/>
          <a:ext cx="4277752" cy="4277752"/>
        </a:xfrm>
        <a:custGeom>
          <a:avLst/>
          <a:gdLst/>
          <a:ahLst/>
          <a:cxnLst/>
          <a:rect l="0" t="0" r="0" b="0"/>
          <a:pathLst>
            <a:path>
              <a:moveTo>
                <a:pt x="2974211" y="169864"/>
              </a:moveTo>
              <a:arcTo wR="2138876" hR="2138876" stAng="17579319" swAng="205099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791F28-EAE0-41C2-9825-AA9E0D0EA0EA}">
      <dsp:nvSpPr>
        <dsp:cNvPr id="0" name=""/>
        <dsp:cNvSpPr/>
      </dsp:nvSpPr>
      <dsp:spPr>
        <a:xfrm>
          <a:off x="4785269" y="1382601"/>
          <a:ext cx="1647042" cy="9755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>
              <a:latin typeface="Arial" panose="020B0604020202020204" pitchFamily="34" charset="0"/>
              <a:cs typeface="Arial" panose="020B0604020202020204" pitchFamily="34" charset="0"/>
            </a:rPr>
            <a:t>Insuficiência renal</a:t>
          </a:r>
        </a:p>
      </dsp:txBody>
      <dsp:txXfrm>
        <a:off x="4832893" y="1430225"/>
        <a:ext cx="1551794" cy="880326"/>
      </dsp:txXfrm>
    </dsp:sp>
    <dsp:sp modelId="{653FEFC4-3D6C-413B-A1DF-970734A14899}">
      <dsp:nvSpPr>
        <dsp:cNvPr id="0" name=""/>
        <dsp:cNvSpPr/>
      </dsp:nvSpPr>
      <dsp:spPr>
        <a:xfrm>
          <a:off x="1435723" y="392462"/>
          <a:ext cx="4277752" cy="4277752"/>
        </a:xfrm>
        <a:custGeom>
          <a:avLst/>
          <a:gdLst/>
          <a:ahLst/>
          <a:cxnLst/>
          <a:rect l="0" t="0" r="0" b="0"/>
          <a:pathLst>
            <a:path>
              <a:moveTo>
                <a:pt x="4272091" y="1983374"/>
              </a:moveTo>
              <a:arcTo wR="2138876" hR="2138876" stAng="21349847" swAng="287832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132D93-807D-49C9-933C-FFAE7FD00BBC}">
      <dsp:nvSpPr>
        <dsp:cNvPr id="0" name=""/>
        <dsp:cNvSpPr/>
      </dsp:nvSpPr>
      <dsp:spPr>
        <a:xfrm>
          <a:off x="4008277" y="4024554"/>
          <a:ext cx="1647042" cy="474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>
              <a:latin typeface="Arial" panose="020B0604020202020204" pitchFamily="34" charset="0"/>
              <a:cs typeface="Arial" panose="020B0604020202020204" pitchFamily="34" charset="0"/>
            </a:rPr>
            <a:t>Amputação</a:t>
          </a:r>
        </a:p>
      </dsp:txBody>
      <dsp:txXfrm>
        <a:off x="4031432" y="4047709"/>
        <a:ext cx="1600732" cy="428030"/>
      </dsp:txXfrm>
    </dsp:sp>
    <dsp:sp modelId="{8FA0DE7C-20CE-48A9-ADED-FBB138F0C43A}">
      <dsp:nvSpPr>
        <dsp:cNvPr id="0" name=""/>
        <dsp:cNvSpPr/>
      </dsp:nvSpPr>
      <dsp:spPr>
        <a:xfrm>
          <a:off x="1435723" y="392462"/>
          <a:ext cx="4277752" cy="4277752"/>
        </a:xfrm>
        <a:custGeom>
          <a:avLst/>
          <a:gdLst/>
          <a:ahLst/>
          <a:cxnLst/>
          <a:rect l="0" t="0" r="0" b="0"/>
          <a:pathLst>
            <a:path>
              <a:moveTo>
                <a:pt x="2961478" y="4113240"/>
              </a:moveTo>
              <a:arcTo wR="2138876" hR="2138876" stAng="4042882" swAng="2846257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1C3760-C855-435B-B728-88B6BCF04208}">
      <dsp:nvSpPr>
        <dsp:cNvPr id="0" name=""/>
        <dsp:cNvSpPr/>
      </dsp:nvSpPr>
      <dsp:spPr>
        <a:xfrm>
          <a:off x="1493877" y="4058208"/>
          <a:ext cx="1647042" cy="4070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>
              <a:latin typeface="Arial" panose="020B0604020202020204" pitchFamily="34" charset="0"/>
              <a:cs typeface="Arial" panose="020B0604020202020204" pitchFamily="34" charset="0"/>
            </a:rPr>
            <a:t>Neuropatia</a:t>
          </a:r>
        </a:p>
      </dsp:txBody>
      <dsp:txXfrm>
        <a:off x="1513747" y="4078078"/>
        <a:ext cx="1607302" cy="367293"/>
      </dsp:txXfrm>
    </dsp:sp>
    <dsp:sp modelId="{F7D890B2-1900-4998-9ABE-7E829F0141F4}">
      <dsp:nvSpPr>
        <dsp:cNvPr id="0" name=""/>
        <dsp:cNvSpPr/>
      </dsp:nvSpPr>
      <dsp:spPr>
        <a:xfrm>
          <a:off x="1346387" y="309683"/>
          <a:ext cx="4277752" cy="4277752"/>
        </a:xfrm>
        <a:custGeom>
          <a:avLst/>
          <a:gdLst/>
          <a:ahLst/>
          <a:cxnLst/>
          <a:rect l="0" t="0" r="0" b="0"/>
          <a:pathLst>
            <a:path>
              <a:moveTo>
                <a:pt x="717099" y="3736793"/>
              </a:moveTo>
              <a:arcTo wR="2138876" hR="2138876" stAng="7899701" swAng="288142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7FC9CA-C857-4FFF-84B8-E263132D93A5}">
      <dsp:nvSpPr>
        <dsp:cNvPr id="0" name=""/>
        <dsp:cNvSpPr/>
      </dsp:nvSpPr>
      <dsp:spPr>
        <a:xfrm>
          <a:off x="403145" y="1361673"/>
          <a:ext cx="2064189" cy="10808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>
              <a:latin typeface="Arial" panose="020B0604020202020204" pitchFamily="34" charset="0"/>
              <a:cs typeface="Arial" panose="020B0604020202020204" pitchFamily="34" charset="0"/>
            </a:rPr>
            <a:t>Doença cardiovascular</a:t>
          </a:r>
        </a:p>
      </dsp:txBody>
      <dsp:txXfrm>
        <a:off x="455910" y="1414438"/>
        <a:ext cx="1958659" cy="975368"/>
      </dsp:txXfrm>
    </dsp:sp>
    <dsp:sp modelId="{A5F8E416-F157-4308-904A-6CC3F6151C39}">
      <dsp:nvSpPr>
        <dsp:cNvPr id="0" name=""/>
        <dsp:cNvSpPr/>
      </dsp:nvSpPr>
      <dsp:spPr>
        <a:xfrm>
          <a:off x="1291217" y="446713"/>
          <a:ext cx="4277752" cy="4277752"/>
        </a:xfrm>
        <a:custGeom>
          <a:avLst/>
          <a:gdLst/>
          <a:ahLst/>
          <a:cxnLst/>
          <a:rect l="0" t="0" r="0" b="0"/>
          <a:pathLst>
            <a:path>
              <a:moveTo>
                <a:pt x="392507" y="903972"/>
              </a:moveTo>
              <a:arcTo wR="2138876" hR="2138876" stAng="12915908" swAng="215193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5E8162-7AAD-41C5-A6CC-0BBA3F12A8A0}">
      <dsp:nvSpPr>
        <dsp:cNvPr id="0" name=""/>
        <dsp:cNvSpPr/>
      </dsp:nvSpPr>
      <dsp:spPr>
        <a:xfrm>
          <a:off x="689317" y="807"/>
          <a:ext cx="2183416" cy="1876323"/>
        </a:xfrm>
        <a:prstGeom prst="ellipse">
          <a:avLst/>
        </a:prstGeom>
        <a:solidFill>
          <a:schemeClr val="bg2">
            <a:lumMod val="25000"/>
          </a:schemeClr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/>
            <a:t>AUMENTO DAS SEQUELAS/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500" kern="1200" dirty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/>
            <a:t>COMPLEXIDADE DA ATENÇÃO</a:t>
          </a:r>
        </a:p>
      </dsp:txBody>
      <dsp:txXfrm>
        <a:off x="1009071" y="275588"/>
        <a:ext cx="1543908" cy="1326761"/>
      </dsp:txXfrm>
    </dsp:sp>
    <dsp:sp modelId="{EF562172-1DFF-407D-A15B-9AF585FBAE07}">
      <dsp:nvSpPr>
        <dsp:cNvPr id="0" name=""/>
        <dsp:cNvSpPr/>
      </dsp:nvSpPr>
      <dsp:spPr>
        <a:xfrm>
          <a:off x="1509899" y="1953046"/>
          <a:ext cx="542252" cy="542252"/>
        </a:xfrm>
        <a:prstGeom prst="mathPlus">
          <a:avLst/>
        </a:prstGeom>
        <a:solidFill>
          <a:schemeClr val="tx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900" kern="1200"/>
        </a:p>
      </dsp:txBody>
      <dsp:txXfrm>
        <a:off x="1581775" y="2160403"/>
        <a:ext cx="398500" cy="127538"/>
      </dsp:txXfrm>
    </dsp:sp>
    <dsp:sp modelId="{F3FCBCC6-E0BA-4C7D-AEF7-BCBCF158E296}">
      <dsp:nvSpPr>
        <dsp:cNvPr id="0" name=""/>
        <dsp:cNvSpPr/>
      </dsp:nvSpPr>
      <dsp:spPr>
        <a:xfrm>
          <a:off x="787792" y="2571214"/>
          <a:ext cx="2014607" cy="1960307"/>
        </a:xfrm>
        <a:prstGeom prst="ellipse">
          <a:avLst/>
        </a:prstGeom>
        <a:solidFill>
          <a:schemeClr val="bg2">
            <a:lumMod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/>
            <a:t>SOFRIMENTO DESNECESSÁRIO</a:t>
          </a:r>
        </a:p>
      </dsp:txBody>
      <dsp:txXfrm>
        <a:off x="1082824" y="2858294"/>
        <a:ext cx="1424543" cy="1386147"/>
      </dsp:txXfrm>
    </dsp:sp>
    <dsp:sp modelId="{92F58B7B-B779-4BD5-BB4A-DE49DB59AAA6}">
      <dsp:nvSpPr>
        <dsp:cNvPr id="0" name=""/>
        <dsp:cNvSpPr/>
      </dsp:nvSpPr>
      <dsp:spPr>
        <a:xfrm>
          <a:off x="687563" y="1900834"/>
          <a:ext cx="2607717" cy="730660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200" kern="1200"/>
        </a:p>
      </dsp:txBody>
      <dsp:txXfrm>
        <a:off x="687563" y="2046966"/>
        <a:ext cx="2388519" cy="438396"/>
      </dsp:txXfrm>
    </dsp:sp>
    <dsp:sp modelId="{53ACC720-8AA8-4FA4-8664-908F57A5A138}">
      <dsp:nvSpPr>
        <dsp:cNvPr id="0" name=""/>
        <dsp:cNvSpPr/>
      </dsp:nvSpPr>
      <dsp:spPr>
        <a:xfrm>
          <a:off x="3542567" y="1240485"/>
          <a:ext cx="1869835" cy="2051358"/>
        </a:xfrm>
        <a:prstGeom prst="ellipse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b="1" kern="1200" dirty="0"/>
            <a:t>AUMENTO DOS GASTOS</a:t>
          </a:r>
        </a:p>
      </dsp:txBody>
      <dsp:txXfrm>
        <a:off x="3816398" y="1540899"/>
        <a:ext cx="1322173" cy="14505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8EC27-108E-41E6-881D-86C7198C30B6}" type="datetimeFigureOut">
              <a:rPr lang="pt-BR" smtClean="0"/>
              <a:t>10/02/2020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FD4016-BC2D-4A1E-AD82-6B302FDD98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0097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AutoNum type="arabicParenR"/>
            </a:pPr>
            <a:r>
              <a:rPr lang="pt-BR" dirty="0"/>
              <a:t>Toda essa magnitude das</a:t>
            </a:r>
            <a:r>
              <a:rPr lang="pt-BR" baseline="0" dirty="0"/>
              <a:t> DCNT decorre, em especial, de três fatores que trago aqui destacados: a transição demográfica, decorrente da redução da natalidade e do aumento da expectativa de vida; a transição nutricional e os processos de urbanização e modernização que colocaram uma maior parcela da população exposta a fatores de riscos para as DCNT; </a:t>
            </a:r>
          </a:p>
          <a:p>
            <a:pPr marL="457200" indent="-457200">
              <a:buAutoNum type="arabicParenR"/>
            </a:pPr>
            <a:r>
              <a:rPr lang="pt-BR" baseline="0" dirty="0"/>
              <a:t>E todo esse cenário acarreta não só na perda de saúde, mas na perda de qualidade de vida, em impactos econômicos diversos, tanto para a sociedade quanto para o sistema de saúde, devido aos altos custos relacionados a doenças de curso prolongado, e também um impacto social, uma vez que estudos já mostraram que tais agravos interferem nas atividades laborais e na permanência no mercado de trabalho.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179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As</a:t>
            </a:r>
            <a:r>
              <a:rPr lang="pt-BR" baseline="0" dirty="0"/>
              <a:t> informações oriundas dos estudos carga de doença são essenciais ao planejamento em saúde e definição de prioridades uma vez que permitem</a:t>
            </a:r>
            <a:r>
              <a:rPr lang="pt-BR" sz="2400" kern="1200" dirty="0">
                <a:solidFill>
                  <a:schemeClr val="tx1"/>
                </a:solidFill>
                <a:effectLst/>
                <a:latin typeface="Calibri Light"/>
                <a:ea typeface="+mn-ea"/>
                <a:cs typeface="+mn-cs"/>
              </a:rPr>
              <a:t> comparar os efeitos de diferentes doenças e fatores de risco na morte prematura e na perda de saúde.</a:t>
            </a:r>
          </a:p>
          <a:p>
            <a:pPr marL="0" indent="0">
              <a:buNone/>
            </a:pPr>
            <a:endParaRPr lang="pt-BR" sz="2400" kern="1200" dirty="0">
              <a:solidFill>
                <a:schemeClr val="tx1"/>
              </a:solidFill>
              <a:effectLst/>
              <a:latin typeface="Calibri Light"/>
              <a:ea typeface="+mn-ea"/>
              <a:cs typeface="+mn-cs"/>
            </a:endParaRPr>
          </a:p>
          <a:p>
            <a:pPr marL="457200" indent="-457200">
              <a:buAutoNum type="arabicParenR"/>
            </a:pPr>
            <a:r>
              <a:rPr lang="pt-BR" sz="2400" kern="1200" baseline="0" dirty="0">
                <a:solidFill>
                  <a:schemeClr val="tx1"/>
                </a:solidFill>
                <a:effectLst/>
                <a:latin typeface="Calibri Light"/>
                <a:ea typeface="+mn-ea"/>
                <a:cs typeface="+mn-cs"/>
              </a:rPr>
              <a:t>Para isso, tais estudos contam com o indicador DALY, que representa os total de anos de vida saudável perdidos. </a:t>
            </a:r>
          </a:p>
          <a:p>
            <a:pPr marL="457200" indent="-457200">
              <a:buAutoNum type="arabicParenR"/>
            </a:pPr>
            <a:r>
              <a:rPr lang="pt-BR" sz="2400" kern="1200" baseline="0" dirty="0">
                <a:solidFill>
                  <a:schemeClr val="tx1"/>
                </a:solidFill>
                <a:effectLst/>
                <a:latin typeface="Calibri Light"/>
                <a:ea typeface="+mn-ea"/>
                <a:cs typeface="+mn-cs"/>
              </a:rPr>
              <a:t>Essa perda, por sua vez, pode ser devido à doença ou incapacidade ou à morte prematura, sendo o DALY a soma dessas duas parcelas.</a:t>
            </a:r>
          </a:p>
          <a:p>
            <a:pPr marL="457200" indent="-457200">
              <a:buAutoNum type="arabicParenR"/>
            </a:pPr>
            <a:endParaRPr lang="pt-BR" sz="2400" kern="1200" baseline="0" dirty="0">
              <a:solidFill>
                <a:schemeClr val="tx1"/>
              </a:solidFill>
              <a:effectLst/>
              <a:latin typeface="Calibri Light"/>
              <a:ea typeface="+mn-ea"/>
              <a:cs typeface="+mn-cs"/>
            </a:endParaRPr>
          </a:p>
          <a:p>
            <a:pPr marL="0" indent="0">
              <a:buNone/>
            </a:pPr>
            <a:r>
              <a:rPr lang="pt-BR" sz="2400" kern="1200" baseline="0" dirty="0">
                <a:solidFill>
                  <a:schemeClr val="tx1"/>
                </a:solidFill>
                <a:effectLst/>
                <a:latin typeface="Calibri Light"/>
                <a:ea typeface="+mn-ea"/>
                <a:cs typeface="+mn-cs"/>
              </a:rPr>
              <a:t>Nesse esquema é possível entender um pouco melhor. No decorrer da vida a pessoa pode experimentar episódios de saúde, em cinza, e de doença, em rosa. Se a pessoa é acometida por uma doença crônica, vive o restante de sua vida sob o efeito daquele agravo. O YLD é então representado por todos esses momentos vivendo com a doença.</a:t>
            </a:r>
          </a:p>
          <a:p>
            <a:pPr marL="0" indent="0">
              <a:buNone/>
            </a:pPr>
            <a:endParaRPr lang="pt-BR" sz="2400" kern="1200" baseline="0" dirty="0">
              <a:solidFill>
                <a:schemeClr val="tx1"/>
              </a:solidFill>
              <a:effectLst/>
              <a:latin typeface="Calibri Light"/>
              <a:ea typeface="+mn-ea"/>
              <a:cs typeface="+mn-cs"/>
            </a:endParaRPr>
          </a:p>
          <a:p>
            <a:pPr marL="0" indent="0">
              <a:buNone/>
            </a:pPr>
            <a:r>
              <a:rPr lang="pt-BR" sz="2400" kern="1200" baseline="0" dirty="0">
                <a:solidFill>
                  <a:schemeClr val="tx1"/>
                </a:solidFill>
                <a:effectLst/>
                <a:latin typeface="Calibri Light"/>
                <a:ea typeface="+mn-ea"/>
                <a:cs typeface="+mn-cs"/>
              </a:rPr>
              <a:t>Já o YLL representa a morte prematura, que significaria os anos de vida perdidos, quando comparados com a expectativa de vida máxima que se poderia alcançar vivendo em total saúde. </a:t>
            </a:r>
          </a:p>
          <a:p>
            <a:pPr marL="457200" indent="-457200">
              <a:buAutoNum type="arabicParenR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220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kern="1200" dirty="0">
                <a:solidFill>
                  <a:schemeClr val="tx1"/>
                </a:solidFill>
                <a:effectLst/>
                <a:latin typeface="Calibri Light"/>
                <a:ea typeface="+mn-ea"/>
                <a:cs typeface="+mn-cs"/>
              </a:rPr>
              <a:t>Para os estudos envolvendo carga de doença, os resultados são os próprios indicadores,</a:t>
            </a:r>
            <a:r>
              <a:rPr lang="pt-BR" sz="2400" kern="1200" baseline="0" dirty="0">
                <a:solidFill>
                  <a:schemeClr val="tx1"/>
                </a:solidFill>
                <a:effectLst/>
                <a:latin typeface="Calibri Light"/>
                <a:ea typeface="+mn-ea"/>
                <a:cs typeface="+mn-cs"/>
              </a:rPr>
              <a:t> para morbidade, mortalidade e o DALY.</a:t>
            </a:r>
          </a:p>
          <a:p>
            <a:pPr marL="0" marR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400" kern="1200" baseline="0" dirty="0">
              <a:solidFill>
                <a:schemeClr val="tx1"/>
              </a:solidFill>
              <a:effectLst/>
              <a:latin typeface="Calibri Light"/>
              <a:ea typeface="+mn-ea"/>
              <a:cs typeface="+mn-cs"/>
            </a:endParaRPr>
          </a:p>
          <a:p>
            <a:pPr marL="0" marR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kern="1200" baseline="0" dirty="0">
                <a:solidFill>
                  <a:schemeClr val="tx1"/>
                </a:solidFill>
                <a:effectLst/>
                <a:latin typeface="Calibri Light"/>
                <a:ea typeface="+mn-ea"/>
                <a:cs typeface="+mn-cs"/>
              </a:rPr>
              <a:t>O YLD é calculado pela incidência versus a duração, sendo ponderado pelo peso (ou gravidade) de cada agravo. E no caso da carga de diabetes, foi calculado tanto para o diabetes não complicado, como visou apreender o efeito de suas complicações crônicas, tais como </a:t>
            </a:r>
            <a:r>
              <a:rPr lang="pt-BR" sz="24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retinopatia diabética; cegueira por retinopatia; neuropatia diabética, insuficiência renal crônica diabética, pé diabético e amputações.</a:t>
            </a:r>
          </a:p>
          <a:p>
            <a:pPr marL="0" marR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400" kern="1200" dirty="0">
              <a:solidFill>
                <a:schemeClr val="accent3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kern="120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Já o</a:t>
            </a:r>
            <a:r>
              <a:rPr lang="pt-BR" sz="2400" kern="1200" baseline="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YLL é calculado pela expectativa de vida X o numero de óbitos em cada categoria de idade, por exemplo, estudada.</a:t>
            </a:r>
          </a:p>
          <a:p>
            <a:pPr marL="0" marR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kern="1200" baseline="0" dirty="0">
                <a:solidFill>
                  <a:schemeClr val="accent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 os dados foram retirados do SIM,  com </a:t>
            </a:r>
            <a:r>
              <a:rPr lang="pt-BR" sz="2400" kern="1200" dirty="0">
                <a:solidFill>
                  <a:schemeClr val="tx1"/>
                </a:solidFill>
                <a:effectLst/>
                <a:latin typeface="Calibri Light"/>
                <a:ea typeface="+mn-ea"/>
                <a:cs typeface="+mn-cs"/>
              </a:rPr>
              <a:t>redistribuição de óbitos com idade, sexo e município ignorados e a redistribuição dos códigos lixo e das causas de óbitos mal definidas.</a:t>
            </a:r>
          </a:p>
          <a:p>
            <a:pPr marL="0" marR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400" kern="1200" dirty="0">
              <a:solidFill>
                <a:schemeClr val="tx1"/>
              </a:solidFill>
              <a:effectLst/>
              <a:latin typeface="Calibri Light"/>
              <a:ea typeface="+mn-ea"/>
              <a:cs typeface="+mn-cs"/>
            </a:endParaRPr>
          </a:p>
          <a:p>
            <a:pPr marL="0" marR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kern="1200" dirty="0">
                <a:solidFill>
                  <a:schemeClr val="tx1"/>
                </a:solidFill>
                <a:effectLst/>
                <a:latin typeface="Calibri Light"/>
                <a:ea typeface="+mn-ea"/>
                <a:cs typeface="+mn-cs"/>
              </a:rPr>
              <a:t>E,</a:t>
            </a:r>
            <a:r>
              <a:rPr lang="pt-BR" sz="2400" kern="1200" baseline="0" dirty="0">
                <a:solidFill>
                  <a:schemeClr val="tx1"/>
                </a:solidFill>
                <a:effectLst/>
                <a:latin typeface="Calibri Light"/>
                <a:ea typeface="+mn-ea"/>
                <a:cs typeface="+mn-cs"/>
              </a:rPr>
              <a:t> por fim, o DALY é a soma desses dois componentes, sendo um </a:t>
            </a:r>
            <a:r>
              <a:rPr lang="pt-BR" sz="2400" kern="1200" baseline="0" dirty="0" err="1">
                <a:solidFill>
                  <a:schemeClr val="tx1"/>
                </a:solidFill>
                <a:effectLst/>
                <a:latin typeface="Calibri Light"/>
                <a:ea typeface="+mn-ea"/>
                <a:cs typeface="+mn-cs"/>
              </a:rPr>
              <a:t>desfeho</a:t>
            </a:r>
            <a:r>
              <a:rPr lang="pt-BR" sz="2400" kern="1200" baseline="0" dirty="0">
                <a:solidFill>
                  <a:schemeClr val="tx1"/>
                </a:solidFill>
                <a:effectLst/>
                <a:latin typeface="Calibri Light"/>
                <a:ea typeface="+mn-ea"/>
                <a:cs typeface="+mn-cs"/>
              </a:rPr>
              <a:t> contínuo. </a:t>
            </a:r>
            <a:endParaRPr lang="pt-BR" sz="2400" kern="1200" dirty="0">
              <a:solidFill>
                <a:schemeClr val="tx1"/>
              </a:solidFill>
              <a:effectLst/>
              <a:latin typeface="Calibri Light"/>
              <a:ea typeface="+mn-ea"/>
              <a:cs typeface="+mn-cs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291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Bem,</a:t>
            </a:r>
            <a:r>
              <a:rPr lang="pt-BR" baseline="0" dirty="0"/>
              <a:t> somado aos estudos tradicionais de morbidade ou mortalidade, com o advento das DCNT novos modelos para a compreensão dos estados de saúde foram surgindo. Fato é que saber quantas pessoas adoecem não mostra o exato impacto (perdas funcionais e sofrimento) que determinados agravos acarretam na vida das pessoas quando as acomete. E é bem esse o propósito dos estudos de carga de doença. Mais importante do que a quantidade de pessoas com a doença, é saber qual o reflexo disso na vida saudável, seja por perda de saúde ou por morte prematura. O papel dos fatores de risco, por sua vez podem também ser incorporados a esse tipo de estudo, ainda que não sejam ainda amplamente divulgados no Brasil.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752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B9CD0F-84E5-45F5-81B9-C7D60DE3D741}" type="slidenum">
              <a:rPr lang="en-US" altLang="pt-BR"/>
              <a:pPr/>
              <a:t>7</a:t>
            </a:fld>
            <a:endParaRPr lang="en-US" altLang="pt-BR"/>
          </a:p>
        </p:txBody>
      </p:sp>
      <p:sp>
        <p:nvSpPr>
          <p:cNvPr id="343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538931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F2C0C5-A8AB-4E78-A30B-0BA1217A09DA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14331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Bem, primeiramente,</a:t>
            </a:r>
            <a:r>
              <a:rPr lang="pt-BR" baseline="0" dirty="0"/>
              <a:t> quando falamos em diabetes, não falamos de um único agravo, mas de um grupo de agravos, as quais são classificados segundo sua etiologia em: </a:t>
            </a:r>
            <a:r>
              <a:rPr lang="pt-BR" baseline="0" dirty="0" err="1"/>
              <a:t>diabeste</a:t>
            </a:r>
            <a:r>
              <a:rPr lang="pt-BR" baseline="0" dirty="0"/>
              <a:t> tipo 1; tipo 2; diabetes gestacional e outros, sendo o tipo 2 o mais comum e de maior interesse nesse trabalho.</a:t>
            </a:r>
          </a:p>
          <a:p>
            <a:pPr marL="0" indent="0">
              <a:buNone/>
            </a:pPr>
            <a:endParaRPr lang="pt-BR" baseline="0" dirty="0"/>
          </a:p>
          <a:p>
            <a:pPr marL="0" indent="0">
              <a:buNone/>
            </a:pPr>
            <a:r>
              <a:rPr lang="pt-BR" baseline="0" dirty="0"/>
              <a:t>O Diabetes é considerada uma doença silenciosa e por isso, uma importante parcela dos indivíduos afetados pela doença não sabem ainda que tem a doença. Em 2014, estimou-se que metade dos casos esperados não sabiam seu diagnóstico. </a:t>
            </a:r>
          </a:p>
          <a:p>
            <a:pPr marL="0" indent="0">
              <a:buNone/>
            </a:pPr>
            <a:endParaRPr lang="pt-BR" baseline="0" dirty="0"/>
          </a:p>
          <a:p>
            <a:pPr marL="0" indent="0">
              <a:buNone/>
            </a:pPr>
            <a:r>
              <a:rPr lang="pt-BR" baseline="0" dirty="0"/>
              <a:t>Esse fato representa uma barreia na busca por tratamento, e acaba expondo esses pacientes à maiores de riscos de desenvolver as complicações crônicas da doença. </a:t>
            </a:r>
          </a:p>
          <a:p>
            <a:pPr marL="0" indent="0">
              <a:buNone/>
            </a:pPr>
            <a:endParaRPr lang="pt-BR" baseline="0" dirty="0"/>
          </a:p>
          <a:p>
            <a:pPr marL="0" indent="0">
              <a:buNone/>
            </a:pPr>
            <a:r>
              <a:rPr lang="pt-BR" baseline="0" dirty="0"/>
              <a:t>Dentre algumas complicações relacionados ao diabetes, está a cegueira, a doença cardiovascular, a insuficiência renal, a neuropatia e a amputação de membros inferiores.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232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0441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175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903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940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133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546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232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677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2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02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07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959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216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8DE6C-93D6-4F9C-9AE3-F45D21C1C94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7168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61148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8637869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1588" y="0"/>
            <a:ext cx="12192001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85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241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emf"/><Relationship Id="rId5" Type="http://schemas.openxmlformats.org/officeDocument/2006/relationships/package" Target="../embeddings/Planilha_do_Microsoft_Excel1.xlsx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emf"/><Relationship Id="rId5" Type="http://schemas.openxmlformats.org/officeDocument/2006/relationships/package" Target="../embeddings/Documento_do_Microsoft_Word2.docx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emf"/><Relationship Id="rId5" Type="http://schemas.openxmlformats.org/officeDocument/2006/relationships/package" Target="../embeddings/Documento_do_Microsoft_Word3.docx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emf"/><Relationship Id="rId5" Type="http://schemas.openxmlformats.org/officeDocument/2006/relationships/package" Target="../embeddings/Documento_do_Microsoft_Word4.docx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Planilha_do_Microsoft_Excel7.xlsx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6.bin"/><Relationship Id="rId12" Type="http://schemas.openxmlformats.org/officeDocument/2006/relationships/image" Target="../media/image27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emf"/><Relationship Id="rId11" Type="http://schemas.openxmlformats.org/officeDocument/2006/relationships/package" Target="../embeddings/Planilha_do_Microsoft_Excel8.xlsx"/><Relationship Id="rId5" Type="http://schemas.openxmlformats.org/officeDocument/2006/relationships/package" Target="../embeddings/Planilha_do_Microsoft_Excel6.xlsx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26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oleObject" Target="../embeddings/oleObject8.bin"/><Relationship Id="rId7" Type="http://schemas.openxmlformats.org/officeDocument/2006/relationships/diagramLayout" Target="../diagrams/layout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diagramData" Target="../diagrams/data2.xml"/><Relationship Id="rId5" Type="http://schemas.openxmlformats.org/officeDocument/2006/relationships/image" Target="../media/image40.emf"/><Relationship Id="rId10" Type="http://schemas.microsoft.com/office/2007/relationships/diagramDrawing" Target="../diagrams/drawing2.xml"/><Relationship Id="rId4" Type="http://schemas.openxmlformats.org/officeDocument/2006/relationships/package" Target="../embeddings/Planilha_do_Microsoft_Excel9.xlsx"/><Relationship Id="rId9" Type="http://schemas.openxmlformats.org/officeDocument/2006/relationships/diagramColors" Target="../diagrams/colors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42.emf"/><Relationship Id="rId4" Type="http://schemas.openxmlformats.org/officeDocument/2006/relationships/package" Target="../embeddings/Documento_do_Microsoft_Word10.docx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747408" y="1236237"/>
            <a:ext cx="7765367" cy="2192763"/>
          </a:xfrm>
        </p:spPr>
        <p:txBody>
          <a:bodyPr>
            <a:normAutofit fontScale="90000"/>
          </a:bodyPr>
          <a:lstStyle/>
          <a:p>
            <a:r>
              <a:rPr lang="pt-BR" sz="40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CENÁRIO EPIDEMIOLÓGICO DO BRASIL: quebrando paradigmas</a:t>
            </a: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1800" b="1" dirty="0"/>
              <a:t/>
            </a:r>
            <a:br>
              <a:rPr lang="pt-BR" sz="1800" b="1" dirty="0"/>
            </a:br>
            <a:r>
              <a:rPr lang="pt-BR" sz="1800" b="1" dirty="0"/>
              <a:t>Joyce Schramm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289695" y="4827314"/>
            <a:ext cx="6801612" cy="605473"/>
          </a:xfrm>
        </p:spPr>
        <p:txBody>
          <a:bodyPr>
            <a:normAutofit/>
          </a:bodyPr>
          <a:lstStyle/>
          <a:p>
            <a:r>
              <a:rPr lang="pt-BR" dirty="0"/>
              <a:t>Centro de Estudos Estratégicos/FIOCRUZ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3545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2"/>
          <p:cNvSpPr txBox="1">
            <a:spLocks/>
          </p:cNvSpPr>
          <p:nvPr/>
        </p:nvSpPr>
        <p:spPr>
          <a:xfrm>
            <a:off x="942669" y="420576"/>
            <a:ext cx="3705502" cy="549381"/>
          </a:xfrm>
          <a:prstGeom prst="rect">
            <a:avLst/>
          </a:prstGeom>
        </p:spPr>
        <p:txBody>
          <a:bodyPr wrap="none">
            <a:spAutoFit/>
          </a:bodyPr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300" b="1" dirty="0">
                <a:ea typeface="Open Sans Light" panose="020B0306030504020204" pitchFamily="34" charset="0"/>
              </a:rPr>
              <a:t>APRESENTAÇÃO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42669" y="936176"/>
            <a:ext cx="3622854" cy="60236"/>
          </a:xfrm>
          <a:prstGeom prst="roundRect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/>
            <a:endParaRPr lang="bg-BG" sz="1700">
              <a:solidFill>
                <a:schemeClr val="accent2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942669" y="1273300"/>
            <a:ext cx="11047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Doenças Crônicas Não Transmissíveis (DCNT)</a:t>
            </a:r>
          </a:p>
        </p:txBody>
      </p:sp>
      <p:cxnSp>
        <p:nvCxnSpPr>
          <p:cNvPr id="107" name="Straight Connector 103"/>
          <p:cNvCxnSpPr/>
          <p:nvPr/>
        </p:nvCxnSpPr>
        <p:spPr>
          <a:xfrm>
            <a:off x="6088109" y="2195447"/>
            <a:ext cx="0" cy="35896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upo 7"/>
          <p:cNvGrpSpPr/>
          <p:nvPr/>
        </p:nvGrpSpPr>
        <p:grpSpPr>
          <a:xfrm>
            <a:off x="6715211" y="2460410"/>
            <a:ext cx="3592097" cy="3131113"/>
            <a:chOff x="13547559" y="4944882"/>
            <a:chExt cx="7184193" cy="6262226"/>
          </a:xfrm>
        </p:grpSpPr>
        <p:grpSp>
          <p:nvGrpSpPr>
            <p:cNvPr id="134" name="Group 57"/>
            <p:cNvGrpSpPr/>
            <p:nvPr/>
          </p:nvGrpSpPr>
          <p:grpSpPr>
            <a:xfrm>
              <a:off x="13547559" y="4944882"/>
              <a:ext cx="7088731" cy="1967348"/>
              <a:chOff x="4231356" y="3740730"/>
              <a:chExt cx="5772508" cy="983674"/>
            </a:xfrm>
            <a:solidFill>
              <a:schemeClr val="accent4">
                <a:alpha val="75000"/>
              </a:schemeClr>
            </a:solidFill>
          </p:grpSpPr>
          <p:sp>
            <p:nvSpPr>
              <p:cNvPr id="135" name="Rounded Rectangle 58"/>
              <p:cNvSpPr/>
              <p:nvPr/>
            </p:nvSpPr>
            <p:spPr>
              <a:xfrm>
                <a:off x="4302279" y="3740730"/>
                <a:ext cx="5701585" cy="983674"/>
              </a:xfrm>
              <a:prstGeom prst="roundRect">
                <a:avLst>
                  <a:gd name="adj" fmla="val 1901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136" name="Rectangle 59"/>
              <p:cNvSpPr/>
              <p:nvPr/>
            </p:nvSpPr>
            <p:spPr>
              <a:xfrm rot="2700000">
                <a:off x="4231356" y="4087092"/>
                <a:ext cx="290945" cy="2909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</p:grpSp>
        <p:grpSp>
          <p:nvGrpSpPr>
            <p:cNvPr id="137" name="Group 57"/>
            <p:cNvGrpSpPr/>
            <p:nvPr/>
          </p:nvGrpSpPr>
          <p:grpSpPr>
            <a:xfrm>
              <a:off x="13634654" y="7092321"/>
              <a:ext cx="7088731" cy="1967348"/>
              <a:chOff x="4231356" y="3740730"/>
              <a:chExt cx="5772508" cy="983674"/>
            </a:xfrm>
            <a:solidFill>
              <a:schemeClr val="accent4">
                <a:alpha val="75000"/>
              </a:schemeClr>
            </a:solidFill>
          </p:grpSpPr>
          <p:sp>
            <p:nvSpPr>
              <p:cNvPr id="138" name="Rounded Rectangle 58"/>
              <p:cNvSpPr/>
              <p:nvPr/>
            </p:nvSpPr>
            <p:spPr>
              <a:xfrm>
                <a:off x="4302279" y="3740730"/>
                <a:ext cx="5701585" cy="983674"/>
              </a:xfrm>
              <a:prstGeom prst="roundRect">
                <a:avLst>
                  <a:gd name="adj" fmla="val 1901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139" name="Rectangle 59"/>
              <p:cNvSpPr/>
              <p:nvPr/>
            </p:nvSpPr>
            <p:spPr>
              <a:xfrm rot="2700000">
                <a:off x="4231356" y="4087092"/>
                <a:ext cx="290945" cy="2909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</p:grpSp>
        <p:grpSp>
          <p:nvGrpSpPr>
            <p:cNvPr id="140" name="Group 57"/>
            <p:cNvGrpSpPr/>
            <p:nvPr/>
          </p:nvGrpSpPr>
          <p:grpSpPr>
            <a:xfrm>
              <a:off x="13643021" y="9239760"/>
              <a:ext cx="7088731" cy="1967348"/>
              <a:chOff x="4231356" y="3740730"/>
              <a:chExt cx="5772508" cy="983674"/>
            </a:xfrm>
            <a:solidFill>
              <a:schemeClr val="accent4">
                <a:alpha val="75000"/>
              </a:schemeClr>
            </a:solidFill>
          </p:grpSpPr>
          <p:sp>
            <p:nvSpPr>
              <p:cNvPr id="141" name="Rounded Rectangle 58"/>
              <p:cNvSpPr/>
              <p:nvPr/>
            </p:nvSpPr>
            <p:spPr>
              <a:xfrm>
                <a:off x="4302279" y="3740730"/>
                <a:ext cx="5701585" cy="983674"/>
              </a:xfrm>
              <a:prstGeom prst="roundRect">
                <a:avLst>
                  <a:gd name="adj" fmla="val 19014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142" name="Rectangle 59"/>
              <p:cNvSpPr/>
              <p:nvPr/>
            </p:nvSpPr>
            <p:spPr>
              <a:xfrm rot="2700000">
                <a:off x="4231356" y="4087092"/>
                <a:ext cx="290945" cy="29094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</p:grpSp>
        <p:sp>
          <p:nvSpPr>
            <p:cNvPr id="146" name="CaixaDeTexto 145"/>
            <p:cNvSpPr txBox="1"/>
            <p:nvPr/>
          </p:nvSpPr>
          <p:spPr>
            <a:xfrm>
              <a:off x="14461323" y="5636162"/>
              <a:ext cx="5522489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dirty="0">
                  <a:solidFill>
                    <a:schemeClr val="bg2"/>
                  </a:solidFill>
                  <a:latin typeface="Roboto Light"/>
                </a:rPr>
                <a:t>Perda da Qualidade de Vida</a:t>
              </a:r>
            </a:p>
          </p:txBody>
        </p:sp>
        <p:sp>
          <p:nvSpPr>
            <p:cNvPr id="147" name="CaixaDeTexto 146"/>
            <p:cNvSpPr txBox="1"/>
            <p:nvPr/>
          </p:nvSpPr>
          <p:spPr>
            <a:xfrm>
              <a:off x="14469689" y="7823264"/>
              <a:ext cx="5522489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bg2"/>
                  </a:solidFill>
                  <a:latin typeface="Roboto Light"/>
                </a:rPr>
                <a:t>Impacto econômico</a:t>
              </a:r>
            </a:p>
          </p:txBody>
        </p:sp>
        <p:sp>
          <p:nvSpPr>
            <p:cNvPr id="148" name="CaixaDeTexto 147"/>
            <p:cNvSpPr txBox="1"/>
            <p:nvPr/>
          </p:nvSpPr>
          <p:spPr>
            <a:xfrm>
              <a:off x="14469689" y="9919620"/>
              <a:ext cx="5522489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bg2"/>
                  </a:solidFill>
                  <a:latin typeface="Roboto Light"/>
                </a:rPr>
                <a:t>Impacto social</a:t>
              </a:r>
            </a:p>
          </p:txBody>
        </p:sp>
      </p:grpSp>
      <p:grpSp>
        <p:nvGrpSpPr>
          <p:cNvPr id="7" name="Grupo 6"/>
          <p:cNvGrpSpPr/>
          <p:nvPr/>
        </p:nvGrpSpPr>
        <p:grpSpPr>
          <a:xfrm>
            <a:off x="264418" y="2025810"/>
            <a:ext cx="5385713" cy="4007623"/>
            <a:chOff x="597848" y="4051620"/>
            <a:chExt cx="10771425" cy="8015246"/>
          </a:xfrm>
        </p:grpSpPr>
        <p:grpSp>
          <p:nvGrpSpPr>
            <p:cNvPr id="5" name="Grupo 4"/>
            <p:cNvGrpSpPr/>
            <p:nvPr/>
          </p:nvGrpSpPr>
          <p:grpSpPr>
            <a:xfrm>
              <a:off x="597848" y="4051620"/>
              <a:ext cx="10771425" cy="8015246"/>
              <a:chOff x="405344" y="4051620"/>
              <a:chExt cx="10771425" cy="8015246"/>
            </a:xfrm>
          </p:grpSpPr>
          <p:grpSp>
            <p:nvGrpSpPr>
              <p:cNvPr id="3" name="Grupo 2"/>
              <p:cNvGrpSpPr/>
              <p:nvPr/>
            </p:nvGrpSpPr>
            <p:grpSpPr>
              <a:xfrm>
                <a:off x="405344" y="4051620"/>
                <a:ext cx="10771425" cy="8015246"/>
                <a:chOff x="405344" y="4556943"/>
                <a:chExt cx="10771425" cy="8015246"/>
              </a:xfrm>
            </p:grpSpPr>
            <p:sp>
              <p:nvSpPr>
                <p:cNvPr id="128" name="Oval 14"/>
                <p:cNvSpPr/>
                <p:nvPr/>
              </p:nvSpPr>
              <p:spPr>
                <a:xfrm>
                  <a:off x="8954506" y="10328623"/>
                  <a:ext cx="2222263" cy="2243566"/>
                </a:xfrm>
                <a:prstGeom prst="ellipse">
                  <a:avLst/>
                </a:prstGeom>
                <a:solidFill>
                  <a:srgbClr val="54BE71">
                    <a:alpha val="74902"/>
                  </a:srgbClr>
                </a:solidFill>
                <a:ln w="7620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21899" tIns="60950" rIns="121899" bIns="60950" rtlCol="0" anchor="ctr"/>
                <a:lstStyle/>
                <a:p>
                  <a:pPr algn="ctr"/>
                  <a:endParaRPr lang="en-US" sz="90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7" name="Oval 14"/>
                <p:cNvSpPr/>
                <p:nvPr/>
              </p:nvSpPr>
              <p:spPr>
                <a:xfrm>
                  <a:off x="8866297" y="7442783"/>
                  <a:ext cx="2222263" cy="2243566"/>
                </a:xfrm>
                <a:prstGeom prst="ellipse">
                  <a:avLst/>
                </a:prstGeom>
                <a:solidFill>
                  <a:srgbClr val="54BE71">
                    <a:alpha val="74902"/>
                  </a:srgbClr>
                </a:solidFill>
                <a:ln w="7620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21899" tIns="60950" rIns="121899" bIns="60950" rtlCol="0" anchor="ctr"/>
                <a:lstStyle/>
                <a:p>
                  <a:pPr algn="ctr"/>
                  <a:endParaRPr lang="en-US" sz="90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6" name="Oval 14"/>
                <p:cNvSpPr/>
                <p:nvPr/>
              </p:nvSpPr>
              <p:spPr>
                <a:xfrm>
                  <a:off x="8923843" y="4556943"/>
                  <a:ext cx="2222263" cy="2243566"/>
                </a:xfrm>
                <a:prstGeom prst="ellipse">
                  <a:avLst/>
                </a:prstGeom>
                <a:solidFill>
                  <a:srgbClr val="54BE71">
                    <a:alpha val="74902"/>
                  </a:srgbClr>
                </a:solidFill>
                <a:ln w="7620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21899" tIns="60950" rIns="121899" bIns="60950" rtlCol="0" anchor="ctr"/>
                <a:lstStyle/>
                <a:p>
                  <a:pPr algn="ctr"/>
                  <a:r>
                    <a:rPr lang="en-US" sz="900" dirty="0">
                      <a:solidFill>
                        <a:schemeClr val="accent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/</a:t>
                  </a:r>
                </a:p>
                <a:p>
                  <a:pPr algn="ctr"/>
                  <a:endParaRPr lang="en-US" sz="900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026" name="Picture 2" descr="Resultado de imagem para ícone idoso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duotone>
                    <a:schemeClr val="accent3">
                      <a:shade val="45000"/>
                      <a:satMod val="135000"/>
                    </a:schemeClr>
                    <a:prstClr val="white"/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0" b="95946" l="9910" r="89640">
                              <a14:foregroundMark x1="48649" y1="13964" x2="48649" y2="13964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2904" y="4695120"/>
                  <a:ext cx="1848739" cy="184873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28" name="Picture 4" descr="Resultado de imagem para obese icon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duotone>
                    <a:schemeClr val="accent3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08162" y="7571204"/>
                  <a:ext cx="1045068" cy="189072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32" name="Picture 8" descr="Resultado de imagem para video game icon transparent"/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duotone>
                    <a:schemeClr val="accent3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42187" y="10677879"/>
                  <a:ext cx="1446904" cy="144690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23" name="CaixaDeTexto 122"/>
                <p:cNvSpPr txBox="1"/>
                <p:nvPr/>
              </p:nvSpPr>
              <p:spPr>
                <a:xfrm>
                  <a:off x="3699914" y="5398199"/>
                  <a:ext cx="4307032" cy="1169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1600" dirty="0">
                      <a:solidFill>
                        <a:schemeClr val="accent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Transição demográfica</a:t>
                  </a:r>
                </a:p>
              </p:txBody>
            </p:sp>
            <p:sp>
              <p:nvSpPr>
                <p:cNvPr id="124" name="CaixaDeTexto 123"/>
                <p:cNvSpPr txBox="1"/>
                <p:nvPr/>
              </p:nvSpPr>
              <p:spPr>
                <a:xfrm>
                  <a:off x="4029792" y="8298563"/>
                  <a:ext cx="4881066" cy="6771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1600" dirty="0">
                      <a:solidFill>
                        <a:schemeClr val="accent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Transição nutricional</a:t>
                  </a:r>
                </a:p>
              </p:txBody>
            </p:sp>
            <p:sp>
              <p:nvSpPr>
                <p:cNvPr id="130" name="CaixaDeTexto 129"/>
                <p:cNvSpPr txBox="1"/>
                <p:nvPr/>
              </p:nvSpPr>
              <p:spPr>
                <a:xfrm>
                  <a:off x="405344" y="11145571"/>
                  <a:ext cx="7633943" cy="11695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1600" dirty="0">
                      <a:solidFill>
                        <a:schemeClr val="accent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Processos de urbanização/modernização</a:t>
                  </a:r>
                </a:p>
              </p:txBody>
            </p:sp>
          </p:grpSp>
          <p:cxnSp>
            <p:nvCxnSpPr>
              <p:cNvPr id="131" name="Straight Connector 60"/>
              <p:cNvCxnSpPr/>
              <p:nvPr/>
            </p:nvCxnSpPr>
            <p:spPr bwMode="black">
              <a:xfrm>
                <a:off x="7957182" y="5209552"/>
                <a:ext cx="875525" cy="0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tailEnd type="oval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cxnSp>
          <p:nvCxnSpPr>
            <p:cNvPr id="149" name="Straight Connector 60"/>
            <p:cNvCxnSpPr/>
            <p:nvPr/>
          </p:nvCxnSpPr>
          <p:spPr bwMode="black">
            <a:xfrm>
              <a:off x="8095132" y="8131040"/>
              <a:ext cx="875525" cy="0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tailEnd type="oval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0" name="Straight Connector 60"/>
            <p:cNvCxnSpPr/>
            <p:nvPr/>
          </p:nvCxnSpPr>
          <p:spPr bwMode="black">
            <a:xfrm>
              <a:off x="8181770" y="10945083"/>
              <a:ext cx="875525" cy="0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tailEnd type="oval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4" name="TextBox 72"/>
          <p:cNvSpPr txBox="1"/>
          <p:nvPr/>
        </p:nvSpPr>
        <p:spPr>
          <a:xfrm>
            <a:off x="11284150" y="295104"/>
            <a:ext cx="292031" cy="323147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id-ID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95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2"/>
          <p:cNvSpPr txBox="1">
            <a:spLocks/>
          </p:cNvSpPr>
          <p:nvPr/>
        </p:nvSpPr>
        <p:spPr>
          <a:xfrm>
            <a:off x="942669" y="420576"/>
            <a:ext cx="5231304" cy="549381"/>
          </a:xfrm>
          <a:prstGeom prst="rect">
            <a:avLst/>
          </a:prstGeom>
        </p:spPr>
        <p:txBody>
          <a:bodyPr wrap="none">
            <a:spAutoFit/>
          </a:bodyPr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300" b="1" dirty="0">
                <a:ea typeface="Open Sans Light" panose="020B0306030504020204" pitchFamily="34" charset="0"/>
              </a:rPr>
              <a:t>REFERENCIAL TEÓRICO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42669" y="936176"/>
            <a:ext cx="3622854" cy="60236"/>
          </a:xfrm>
          <a:prstGeom prst="roundRect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/>
            <a:endParaRPr lang="bg-BG" sz="1700">
              <a:solidFill>
                <a:schemeClr val="accent2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942669" y="1273300"/>
            <a:ext cx="11047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accent3"/>
                </a:solidFill>
                <a:latin typeface="Roboto Light"/>
              </a:rPr>
              <a:t>Os estudos de Carga de Doença</a:t>
            </a:r>
          </a:p>
        </p:txBody>
      </p:sp>
      <p:sp>
        <p:nvSpPr>
          <p:cNvPr id="6" name="AutoShape 2" descr="Resultado de imagem para daly yll"/>
          <p:cNvSpPr>
            <a:spLocks noChangeAspect="1" noChangeArrowheads="1"/>
          </p:cNvSpPr>
          <p:nvPr/>
        </p:nvSpPr>
        <p:spPr bwMode="auto">
          <a:xfrm>
            <a:off x="33338" y="-68263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pt-BR" sz="900"/>
          </a:p>
        </p:txBody>
      </p:sp>
      <p:grpSp>
        <p:nvGrpSpPr>
          <p:cNvPr id="21" name="Grupo 20"/>
          <p:cNvGrpSpPr/>
          <p:nvPr/>
        </p:nvGrpSpPr>
        <p:grpSpPr>
          <a:xfrm>
            <a:off x="350324" y="1976754"/>
            <a:ext cx="11574751" cy="4198437"/>
            <a:chOff x="1024040" y="3953506"/>
            <a:chExt cx="23149501" cy="8396873"/>
          </a:xfrm>
        </p:grpSpPr>
        <p:grpSp>
          <p:nvGrpSpPr>
            <p:cNvPr id="16" name="Grupo 15"/>
            <p:cNvGrpSpPr/>
            <p:nvPr/>
          </p:nvGrpSpPr>
          <p:grpSpPr>
            <a:xfrm>
              <a:off x="1024040" y="3953506"/>
              <a:ext cx="22953559" cy="8396873"/>
              <a:chOff x="1024040" y="3953506"/>
              <a:chExt cx="22953559" cy="8396873"/>
            </a:xfrm>
          </p:grpSpPr>
          <p:grpSp>
            <p:nvGrpSpPr>
              <p:cNvPr id="13" name="Grupo 12"/>
              <p:cNvGrpSpPr/>
              <p:nvPr/>
            </p:nvGrpSpPr>
            <p:grpSpPr>
              <a:xfrm>
                <a:off x="1024040" y="3953506"/>
                <a:ext cx="22953559" cy="8396873"/>
                <a:chOff x="1024040" y="3953506"/>
                <a:chExt cx="22953559" cy="8396873"/>
              </a:xfrm>
            </p:grpSpPr>
            <p:grpSp>
              <p:nvGrpSpPr>
                <p:cNvPr id="12" name="Grupo 11"/>
                <p:cNvGrpSpPr/>
                <p:nvPr/>
              </p:nvGrpSpPr>
              <p:grpSpPr>
                <a:xfrm>
                  <a:off x="1024040" y="3953506"/>
                  <a:ext cx="22953559" cy="8350317"/>
                  <a:chOff x="1024040" y="3953506"/>
                  <a:chExt cx="22953559" cy="8350317"/>
                </a:xfrm>
              </p:grpSpPr>
              <p:grpSp>
                <p:nvGrpSpPr>
                  <p:cNvPr id="9" name="Grupo 8"/>
                  <p:cNvGrpSpPr/>
                  <p:nvPr/>
                </p:nvGrpSpPr>
                <p:grpSpPr>
                  <a:xfrm>
                    <a:off x="1024040" y="3953506"/>
                    <a:ext cx="22953559" cy="8350317"/>
                    <a:chOff x="1024040" y="3953506"/>
                    <a:chExt cx="22953559" cy="8350317"/>
                  </a:xfrm>
                </p:grpSpPr>
                <p:grpSp>
                  <p:nvGrpSpPr>
                    <p:cNvPr id="8" name="Grupo 7"/>
                    <p:cNvGrpSpPr/>
                    <p:nvPr/>
                  </p:nvGrpSpPr>
                  <p:grpSpPr>
                    <a:xfrm>
                      <a:off x="1024040" y="3953506"/>
                      <a:ext cx="22953559" cy="7474703"/>
                      <a:chOff x="155574" y="3501798"/>
                      <a:chExt cx="24261659" cy="7960859"/>
                    </a:xfrm>
                  </p:grpSpPr>
                  <p:pic>
                    <p:nvPicPr>
                      <p:cNvPr id="2052" name="Picture 4" descr="Resultado de imagem para daly yll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574" y="3501798"/>
                        <a:ext cx="24261659" cy="796085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sp>
                    <p:nvSpPr>
                      <p:cNvPr id="7" name="Retângulo 6"/>
                      <p:cNvSpPr/>
                      <p:nvPr/>
                    </p:nvSpPr>
                    <p:spPr>
                      <a:xfrm>
                        <a:off x="947057" y="9993086"/>
                        <a:ext cx="2547257" cy="587828"/>
                      </a:xfrm>
                      <a:prstGeom prst="rect">
                        <a:avLst/>
                      </a:prstGeom>
                      <a:solidFill>
                        <a:srgbClr val="252525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pt-BR" sz="900"/>
                      </a:p>
                    </p:txBody>
                  </p:sp>
                </p:grpSp>
                <p:sp>
                  <p:nvSpPr>
                    <p:cNvPr id="20" name="CaixaDeTexto 19"/>
                    <p:cNvSpPr txBox="1"/>
                    <p:nvPr/>
                  </p:nvSpPr>
                  <p:spPr>
                    <a:xfrm>
                      <a:off x="1600524" y="9903165"/>
                      <a:ext cx="3690258" cy="240065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just">
                        <a:lnSpc>
                          <a:spcPct val="150000"/>
                        </a:lnSpc>
                        <a:buClr>
                          <a:schemeClr val="accent5"/>
                        </a:buClr>
                      </a:pPr>
                      <a:r>
                        <a:rPr lang="pt-BR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Vida Saudável</a:t>
                      </a:r>
                    </a:p>
                    <a:p>
                      <a:pPr marL="228600" indent="-228600" algn="just">
                        <a:lnSpc>
                          <a:spcPct val="150000"/>
                        </a:lnSpc>
                        <a:buClr>
                          <a:schemeClr val="accent5"/>
                        </a:buClr>
                        <a:buFont typeface="Courier New" panose="02070309020205020404" pitchFamily="49" charset="0"/>
                        <a:buChar char="o"/>
                      </a:pPr>
                      <a:endParaRPr lang="pt-BR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28600" indent="-228600" algn="just">
                        <a:lnSpc>
                          <a:spcPct val="150000"/>
                        </a:lnSpc>
                        <a:buClr>
                          <a:schemeClr val="accent5"/>
                        </a:buClr>
                        <a:buFont typeface="Courier New" panose="02070309020205020404" pitchFamily="49" charset="0"/>
                        <a:buChar char="o"/>
                      </a:pPr>
                      <a:endParaRPr lang="pt-BR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1" name="Retângulo 10"/>
                  <p:cNvSpPr/>
                  <p:nvPr/>
                </p:nvSpPr>
                <p:spPr>
                  <a:xfrm>
                    <a:off x="12899571" y="10048382"/>
                    <a:ext cx="4082143" cy="551930"/>
                  </a:xfrm>
                  <a:prstGeom prst="rect">
                    <a:avLst/>
                  </a:prstGeom>
                  <a:solidFill>
                    <a:srgbClr val="AC1D1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 sz="900"/>
                  </a:p>
                </p:txBody>
              </p:sp>
            </p:grpSp>
            <p:sp>
              <p:nvSpPr>
                <p:cNvPr id="25" name="CaixaDeTexto 24"/>
                <p:cNvSpPr txBox="1"/>
                <p:nvPr/>
              </p:nvSpPr>
              <p:spPr>
                <a:xfrm>
                  <a:off x="13084907" y="9949721"/>
                  <a:ext cx="5814504" cy="24006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  <a:buClr>
                      <a:schemeClr val="accent5"/>
                    </a:buClr>
                  </a:pPr>
                  <a:r>
                    <a:rPr lang="pt-BR" sz="16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Doença ou Incapacidade</a:t>
                  </a:r>
                </a:p>
                <a:p>
                  <a:pPr marL="228600" indent="-228600">
                    <a:lnSpc>
                      <a:spcPct val="150000"/>
                    </a:lnSpc>
                    <a:buClr>
                      <a:schemeClr val="accent5"/>
                    </a:buClr>
                    <a:buFont typeface="Courier New" panose="02070309020205020404" pitchFamily="49" charset="0"/>
                    <a:buChar char="o"/>
                  </a:pPr>
                  <a:endParaRPr lang="pt-BR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marL="228600" indent="-228600">
                    <a:lnSpc>
                      <a:spcPct val="150000"/>
                    </a:lnSpc>
                    <a:buClr>
                      <a:schemeClr val="accent5"/>
                    </a:buClr>
                    <a:buFont typeface="Courier New" panose="02070309020205020404" pitchFamily="49" charset="0"/>
                    <a:buChar char="o"/>
                  </a:pPr>
                  <a:endParaRPr lang="pt-BR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4" name="Retângulo 13"/>
              <p:cNvSpPr/>
              <p:nvPr/>
            </p:nvSpPr>
            <p:spPr>
              <a:xfrm>
                <a:off x="18973800" y="10520289"/>
                <a:ext cx="2416629" cy="7593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00"/>
              </a:p>
            </p:txBody>
          </p:sp>
          <p:sp>
            <p:nvSpPr>
              <p:cNvPr id="29" name="Retângulo 28"/>
              <p:cNvSpPr/>
              <p:nvPr/>
            </p:nvSpPr>
            <p:spPr>
              <a:xfrm>
                <a:off x="22022207" y="9716492"/>
                <a:ext cx="1685111" cy="13408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900"/>
              </a:p>
            </p:txBody>
          </p:sp>
        </p:grpSp>
        <p:sp>
          <p:nvSpPr>
            <p:cNvPr id="27" name="CaixaDeTexto 26"/>
            <p:cNvSpPr txBox="1"/>
            <p:nvPr/>
          </p:nvSpPr>
          <p:spPr>
            <a:xfrm>
              <a:off x="18301243" y="10232059"/>
              <a:ext cx="5814504" cy="16619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Clr>
                  <a:schemeClr val="accent5"/>
                </a:buClr>
              </a:pPr>
              <a:r>
                <a:rPr lang="pt-BR" sz="16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Morte prematura</a:t>
              </a:r>
            </a:p>
            <a:p>
              <a:pPr marL="228600" indent="-228600">
                <a:lnSpc>
                  <a:spcPct val="150000"/>
                </a:lnSpc>
                <a:buClr>
                  <a:schemeClr val="accent5"/>
                </a:buClr>
                <a:buFont typeface="Courier New" panose="02070309020205020404" pitchFamily="49" charset="0"/>
                <a:buChar char="o"/>
              </a:pPr>
              <a:endParaRPr lang="pt-BR" sz="16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CaixaDeTexto 30"/>
            <p:cNvSpPr txBox="1"/>
            <p:nvPr/>
          </p:nvSpPr>
          <p:spPr>
            <a:xfrm>
              <a:off x="21987367" y="9911207"/>
              <a:ext cx="2186174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chemeClr val="accent5"/>
                </a:buClr>
              </a:pPr>
              <a:r>
                <a:rPr lang="pt-BR" sz="125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Expectativa</a:t>
              </a:r>
            </a:p>
            <a:p>
              <a:pPr>
                <a:buClr>
                  <a:schemeClr val="accent5"/>
                </a:buClr>
              </a:pPr>
              <a:r>
                <a:rPr lang="pt-BR" sz="125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Vida</a:t>
              </a:r>
            </a:p>
            <a:p>
              <a:pPr marL="228600" indent="-228600">
                <a:buClr>
                  <a:schemeClr val="accent5"/>
                </a:buClr>
                <a:buFont typeface="Courier New" panose="02070309020205020404" pitchFamily="49" charset="0"/>
                <a:buChar char="o"/>
              </a:pPr>
              <a:endParaRPr lang="pt-BR" sz="125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TextBox 72"/>
          <p:cNvSpPr txBox="1"/>
          <p:nvPr/>
        </p:nvSpPr>
        <p:spPr>
          <a:xfrm>
            <a:off x="11230448" y="295104"/>
            <a:ext cx="399433" cy="323147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endParaRPr lang="id-ID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6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2"/>
          <p:cNvSpPr txBox="1">
            <a:spLocks/>
          </p:cNvSpPr>
          <p:nvPr/>
        </p:nvSpPr>
        <p:spPr>
          <a:xfrm>
            <a:off x="942669" y="420576"/>
            <a:ext cx="6419514" cy="549381"/>
          </a:xfrm>
          <a:prstGeom prst="rect">
            <a:avLst/>
          </a:prstGeom>
        </p:spPr>
        <p:txBody>
          <a:bodyPr wrap="none">
            <a:spAutoFit/>
          </a:bodyPr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300" b="1" dirty="0">
                <a:ea typeface="Open Sans Light" panose="020B0306030504020204" pitchFamily="34" charset="0"/>
              </a:rPr>
              <a:t>ASPECTOS METODOLÓGICOS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42669" y="936176"/>
            <a:ext cx="3622854" cy="60236"/>
          </a:xfrm>
          <a:prstGeom prst="roundRect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/>
            <a:endParaRPr lang="bg-BG" sz="1700">
              <a:solidFill>
                <a:schemeClr val="accent2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42669" y="1273300"/>
            <a:ext cx="11047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Desfechos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-24688" y="1871197"/>
            <a:ext cx="5447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2"/>
              </a:buClr>
              <a:buSzPct val="75000"/>
            </a:pPr>
            <a:r>
              <a:rPr lang="pt-BR" sz="20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 de DM2</a:t>
            </a:r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 rot="10800000">
            <a:off x="1220428" y="2183689"/>
            <a:ext cx="3022593" cy="230183"/>
          </a:xfrm>
          <a:custGeom>
            <a:avLst/>
            <a:gdLst>
              <a:gd name="T0" fmla="*/ 381 w 425"/>
              <a:gd name="T1" fmla="*/ 0 h 89"/>
              <a:gd name="T2" fmla="*/ 337 w 425"/>
              <a:gd name="T3" fmla="*/ 39 h 89"/>
              <a:gd name="T4" fmla="*/ 337 w 425"/>
              <a:gd name="T5" fmla="*/ 39 h 89"/>
              <a:gd name="T6" fmla="*/ 23 w 425"/>
              <a:gd name="T7" fmla="*/ 40 h 89"/>
              <a:gd name="T8" fmla="*/ 12 w 425"/>
              <a:gd name="T9" fmla="*/ 32 h 89"/>
              <a:gd name="T10" fmla="*/ 0 w 425"/>
              <a:gd name="T11" fmla="*/ 45 h 89"/>
              <a:gd name="T12" fmla="*/ 12 w 425"/>
              <a:gd name="T13" fmla="*/ 57 h 89"/>
              <a:gd name="T14" fmla="*/ 23 w 425"/>
              <a:gd name="T15" fmla="*/ 49 h 89"/>
              <a:gd name="T16" fmla="*/ 337 w 425"/>
              <a:gd name="T17" fmla="*/ 50 h 89"/>
              <a:gd name="T18" fmla="*/ 337 w 425"/>
              <a:gd name="T19" fmla="*/ 50 h 89"/>
              <a:gd name="T20" fmla="*/ 381 w 425"/>
              <a:gd name="T21" fmla="*/ 89 h 89"/>
              <a:gd name="T22" fmla="*/ 425 w 425"/>
              <a:gd name="T23" fmla="*/ 45 h 89"/>
              <a:gd name="T24" fmla="*/ 381 w 425"/>
              <a:gd name="T25" fmla="*/ 0 h 89"/>
              <a:gd name="connsiteX0" fmla="*/ 8965 w 10000"/>
              <a:gd name="connsiteY0" fmla="*/ 0 h 7012"/>
              <a:gd name="connsiteX1" fmla="*/ 7929 w 10000"/>
              <a:gd name="connsiteY1" fmla="*/ 4382 h 7012"/>
              <a:gd name="connsiteX2" fmla="*/ 7929 w 10000"/>
              <a:gd name="connsiteY2" fmla="*/ 4382 h 7012"/>
              <a:gd name="connsiteX3" fmla="*/ 541 w 10000"/>
              <a:gd name="connsiteY3" fmla="*/ 4494 h 7012"/>
              <a:gd name="connsiteX4" fmla="*/ 282 w 10000"/>
              <a:gd name="connsiteY4" fmla="*/ 3596 h 7012"/>
              <a:gd name="connsiteX5" fmla="*/ 0 w 10000"/>
              <a:gd name="connsiteY5" fmla="*/ 5056 h 7012"/>
              <a:gd name="connsiteX6" fmla="*/ 282 w 10000"/>
              <a:gd name="connsiteY6" fmla="*/ 6404 h 7012"/>
              <a:gd name="connsiteX7" fmla="*/ 541 w 10000"/>
              <a:gd name="connsiteY7" fmla="*/ 5506 h 7012"/>
              <a:gd name="connsiteX8" fmla="*/ 7929 w 10000"/>
              <a:gd name="connsiteY8" fmla="*/ 5618 h 7012"/>
              <a:gd name="connsiteX9" fmla="*/ 7929 w 10000"/>
              <a:gd name="connsiteY9" fmla="*/ 5618 h 7012"/>
              <a:gd name="connsiteX10" fmla="*/ 8879 w 10000"/>
              <a:gd name="connsiteY10" fmla="*/ 7012 h 7012"/>
              <a:gd name="connsiteX11" fmla="*/ 10000 w 10000"/>
              <a:gd name="connsiteY11" fmla="*/ 5056 h 7012"/>
              <a:gd name="connsiteX12" fmla="*/ 8965 w 10000"/>
              <a:gd name="connsiteY12" fmla="*/ 0 h 7012"/>
              <a:gd name="connsiteX0" fmla="*/ 8965 w 9118"/>
              <a:gd name="connsiteY0" fmla="*/ 3 h 10003"/>
              <a:gd name="connsiteX1" fmla="*/ 7929 w 9118"/>
              <a:gd name="connsiteY1" fmla="*/ 6252 h 10003"/>
              <a:gd name="connsiteX2" fmla="*/ 7929 w 9118"/>
              <a:gd name="connsiteY2" fmla="*/ 6252 h 10003"/>
              <a:gd name="connsiteX3" fmla="*/ 541 w 9118"/>
              <a:gd name="connsiteY3" fmla="*/ 6412 h 10003"/>
              <a:gd name="connsiteX4" fmla="*/ 282 w 9118"/>
              <a:gd name="connsiteY4" fmla="*/ 5131 h 10003"/>
              <a:gd name="connsiteX5" fmla="*/ 0 w 9118"/>
              <a:gd name="connsiteY5" fmla="*/ 7213 h 10003"/>
              <a:gd name="connsiteX6" fmla="*/ 282 w 9118"/>
              <a:gd name="connsiteY6" fmla="*/ 9136 h 10003"/>
              <a:gd name="connsiteX7" fmla="*/ 541 w 9118"/>
              <a:gd name="connsiteY7" fmla="*/ 7855 h 10003"/>
              <a:gd name="connsiteX8" fmla="*/ 7929 w 9118"/>
              <a:gd name="connsiteY8" fmla="*/ 8015 h 10003"/>
              <a:gd name="connsiteX9" fmla="*/ 7929 w 9118"/>
              <a:gd name="connsiteY9" fmla="*/ 8015 h 10003"/>
              <a:gd name="connsiteX10" fmla="*/ 8879 w 9118"/>
              <a:gd name="connsiteY10" fmla="*/ 10003 h 10003"/>
              <a:gd name="connsiteX11" fmla="*/ 8799 w 9118"/>
              <a:gd name="connsiteY11" fmla="*/ 6929 h 10003"/>
              <a:gd name="connsiteX12" fmla="*/ 8965 w 9118"/>
              <a:gd name="connsiteY12" fmla="*/ 3 h 10003"/>
              <a:gd name="connsiteX0" fmla="*/ 8797 w 10036"/>
              <a:gd name="connsiteY0" fmla="*/ 4 h 6877"/>
              <a:gd name="connsiteX1" fmla="*/ 8696 w 10036"/>
              <a:gd name="connsiteY1" fmla="*/ 3127 h 6877"/>
              <a:gd name="connsiteX2" fmla="*/ 8696 w 10036"/>
              <a:gd name="connsiteY2" fmla="*/ 3127 h 6877"/>
              <a:gd name="connsiteX3" fmla="*/ 593 w 10036"/>
              <a:gd name="connsiteY3" fmla="*/ 3287 h 6877"/>
              <a:gd name="connsiteX4" fmla="*/ 309 w 10036"/>
              <a:gd name="connsiteY4" fmla="*/ 2006 h 6877"/>
              <a:gd name="connsiteX5" fmla="*/ 0 w 10036"/>
              <a:gd name="connsiteY5" fmla="*/ 4088 h 6877"/>
              <a:gd name="connsiteX6" fmla="*/ 309 w 10036"/>
              <a:gd name="connsiteY6" fmla="*/ 6010 h 6877"/>
              <a:gd name="connsiteX7" fmla="*/ 593 w 10036"/>
              <a:gd name="connsiteY7" fmla="*/ 4730 h 6877"/>
              <a:gd name="connsiteX8" fmla="*/ 8696 w 10036"/>
              <a:gd name="connsiteY8" fmla="*/ 4890 h 6877"/>
              <a:gd name="connsiteX9" fmla="*/ 8696 w 10036"/>
              <a:gd name="connsiteY9" fmla="*/ 4890 h 6877"/>
              <a:gd name="connsiteX10" fmla="*/ 9738 w 10036"/>
              <a:gd name="connsiteY10" fmla="*/ 6877 h 6877"/>
              <a:gd name="connsiteX11" fmla="*/ 9650 w 10036"/>
              <a:gd name="connsiteY11" fmla="*/ 3804 h 6877"/>
              <a:gd name="connsiteX12" fmla="*/ 8797 w 10036"/>
              <a:gd name="connsiteY12" fmla="*/ 4 h 6877"/>
              <a:gd name="connsiteX0" fmla="*/ 8765 w 9615"/>
              <a:gd name="connsiteY0" fmla="*/ 5 h 8738"/>
              <a:gd name="connsiteX1" fmla="*/ 8665 w 9615"/>
              <a:gd name="connsiteY1" fmla="*/ 4546 h 8738"/>
              <a:gd name="connsiteX2" fmla="*/ 8665 w 9615"/>
              <a:gd name="connsiteY2" fmla="*/ 4546 h 8738"/>
              <a:gd name="connsiteX3" fmla="*/ 591 w 9615"/>
              <a:gd name="connsiteY3" fmla="*/ 4779 h 8738"/>
              <a:gd name="connsiteX4" fmla="*/ 308 w 9615"/>
              <a:gd name="connsiteY4" fmla="*/ 2916 h 8738"/>
              <a:gd name="connsiteX5" fmla="*/ 0 w 9615"/>
              <a:gd name="connsiteY5" fmla="*/ 5943 h 8738"/>
              <a:gd name="connsiteX6" fmla="*/ 308 w 9615"/>
              <a:gd name="connsiteY6" fmla="*/ 8738 h 8738"/>
              <a:gd name="connsiteX7" fmla="*/ 591 w 9615"/>
              <a:gd name="connsiteY7" fmla="*/ 6877 h 8738"/>
              <a:gd name="connsiteX8" fmla="*/ 8665 w 9615"/>
              <a:gd name="connsiteY8" fmla="*/ 7110 h 8738"/>
              <a:gd name="connsiteX9" fmla="*/ 8665 w 9615"/>
              <a:gd name="connsiteY9" fmla="*/ 7110 h 8738"/>
              <a:gd name="connsiteX10" fmla="*/ 8625 w 9615"/>
              <a:gd name="connsiteY10" fmla="*/ 7521 h 8738"/>
              <a:gd name="connsiteX11" fmla="*/ 9615 w 9615"/>
              <a:gd name="connsiteY11" fmla="*/ 5530 h 8738"/>
              <a:gd name="connsiteX12" fmla="*/ 8765 w 9615"/>
              <a:gd name="connsiteY12" fmla="*/ 5 h 8738"/>
              <a:gd name="connsiteX0" fmla="*/ 9018 w 10000"/>
              <a:gd name="connsiteY0" fmla="*/ 2814 h 6663"/>
              <a:gd name="connsiteX1" fmla="*/ 9012 w 10000"/>
              <a:gd name="connsiteY1" fmla="*/ 1866 h 6663"/>
              <a:gd name="connsiteX2" fmla="*/ 9012 w 10000"/>
              <a:gd name="connsiteY2" fmla="*/ 1866 h 6663"/>
              <a:gd name="connsiteX3" fmla="*/ 615 w 10000"/>
              <a:gd name="connsiteY3" fmla="*/ 2132 h 6663"/>
              <a:gd name="connsiteX4" fmla="*/ 320 w 10000"/>
              <a:gd name="connsiteY4" fmla="*/ 0 h 6663"/>
              <a:gd name="connsiteX5" fmla="*/ 0 w 10000"/>
              <a:gd name="connsiteY5" fmla="*/ 3464 h 6663"/>
              <a:gd name="connsiteX6" fmla="*/ 320 w 10000"/>
              <a:gd name="connsiteY6" fmla="*/ 6663 h 6663"/>
              <a:gd name="connsiteX7" fmla="*/ 615 w 10000"/>
              <a:gd name="connsiteY7" fmla="*/ 4533 h 6663"/>
              <a:gd name="connsiteX8" fmla="*/ 9012 w 10000"/>
              <a:gd name="connsiteY8" fmla="*/ 4800 h 6663"/>
              <a:gd name="connsiteX9" fmla="*/ 9012 w 10000"/>
              <a:gd name="connsiteY9" fmla="*/ 4800 h 6663"/>
              <a:gd name="connsiteX10" fmla="*/ 8970 w 10000"/>
              <a:gd name="connsiteY10" fmla="*/ 5270 h 6663"/>
              <a:gd name="connsiteX11" fmla="*/ 10000 w 10000"/>
              <a:gd name="connsiteY11" fmla="*/ 2992 h 6663"/>
              <a:gd name="connsiteX12" fmla="*/ 9018 w 10000"/>
              <a:gd name="connsiteY12" fmla="*/ 2814 h 6663"/>
              <a:gd name="connsiteX0" fmla="*/ 9018 w 9267"/>
              <a:gd name="connsiteY0" fmla="*/ 4223 h 10000"/>
              <a:gd name="connsiteX1" fmla="*/ 9012 w 9267"/>
              <a:gd name="connsiteY1" fmla="*/ 2801 h 10000"/>
              <a:gd name="connsiteX2" fmla="*/ 9012 w 9267"/>
              <a:gd name="connsiteY2" fmla="*/ 2801 h 10000"/>
              <a:gd name="connsiteX3" fmla="*/ 615 w 9267"/>
              <a:gd name="connsiteY3" fmla="*/ 3200 h 10000"/>
              <a:gd name="connsiteX4" fmla="*/ 320 w 9267"/>
              <a:gd name="connsiteY4" fmla="*/ 0 h 10000"/>
              <a:gd name="connsiteX5" fmla="*/ 0 w 9267"/>
              <a:gd name="connsiteY5" fmla="*/ 5199 h 10000"/>
              <a:gd name="connsiteX6" fmla="*/ 320 w 9267"/>
              <a:gd name="connsiteY6" fmla="*/ 10000 h 10000"/>
              <a:gd name="connsiteX7" fmla="*/ 615 w 9267"/>
              <a:gd name="connsiteY7" fmla="*/ 6803 h 10000"/>
              <a:gd name="connsiteX8" fmla="*/ 9012 w 9267"/>
              <a:gd name="connsiteY8" fmla="*/ 7204 h 10000"/>
              <a:gd name="connsiteX9" fmla="*/ 9012 w 9267"/>
              <a:gd name="connsiteY9" fmla="*/ 7204 h 10000"/>
              <a:gd name="connsiteX10" fmla="*/ 8970 w 9267"/>
              <a:gd name="connsiteY10" fmla="*/ 7909 h 10000"/>
              <a:gd name="connsiteX11" fmla="*/ 8976 w 9267"/>
              <a:gd name="connsiteY11" fmla="*/ 6618 h 10000"/>
              <a:gd name="connsiteX12" fmla="*/ 9018 w 9267"/>
              <a:gd name="connsiteY12" fmla="*/ 4223 h 10000"/>
              <a:gd name="connsiteX0" fmla="*/ 9731 w 9963"/>
              <a:gd name="connsiteY0" fmla="*/ 4223 h 10000"/>
              <a:gd name="connsiteX1" fmla="*/ 9725 w 9963"/>
              <a:gd name="connsiteY1" fmla="*/ 2801 h 10000"/>
              <a:gd name="connsiteX2" fmla="*/ 9725 w 9963"/>
              <a:gd name="connsiteY2" fmla="*/ 2801 h 10000"/>
              <a:gd name="connsiteX3" fmla="*/ 664 w 9963"/>
              <a:gd name="connsiteY3" fmla="*/ 3200 h 10000"/>
              <a:gd name="connsiteX4" fmla="*/ 345 w 9963"/>
              <a:gd name="connsiteY4" fmla="*/ 0 h 10000"/>
              <a:gd name="connsiteX5" fmla="*/ 0 w 9963"/>
              <a:gd name="connsiteY5" fmla="*/ 5199 h 10000"/>
              <a:gd name="connsiteX6" fmla="*/ 345 w 9963"/>
              <a:gd name="connsiteY6" fmla="*/ 10000 h 10000"/>
              <a:gd name="connsiteX7" fmla="*/ 664 w 9963"/>
              <a:gd name="connsiteY7" fmla="*/ 6803 h 10000"/>
              <a:gd name="connsiteX8" fmla="*/ 9725 w 9963"/>
              <a:gd name="connsiteY8" fmla="*/ 7204 h 10000"/>
              <a:gd name="connsiteX9" fmla="*/ 9725 w 9963"/>
              <a:gd name="connsiteY9" fmla="*/ 7204 h 10000"/>
              <a:gd name="connsiteX10" fmla="*/ 9680 w 9963"/>
              <a:gd name="connsiteY10" fmla="*/ 7909 h 10000"/>
              <a:gd name="connsiteX11" fmla="*/ 9528 w 9963"/>
              <a:gd name="connsiteY11" fmla="*/ 5909 h 10000"/>
              <a:gd name="connsiteX12" fmla="*/ 9731 w 9963"/>
              <a:gd name="connsiteY12" fmla="*/ 4223 h 10000"/>
              <a:gd name="connsiteX0" fmla="*/ 9397 w 10012"/>
              <a:gd name="connsiteY0" fmla="*/ 4223 h 10000"/>
              <a:gd name="connsiteX1" fmla="*/ 9761 w 10012"/>
              <a:gd name="connsiteY1" fmla="*/ 2801 h 10000"/>
              <a:gd name="connsiteX2" fmla="*/ 9761 w 10012"/>
              <a:gd name="connsiteY2" fmla="*/ 2801 h 10000"/>
              <a:gd name="connsiteX3" fmla="*/ 666 w 10012"/>
              <a:gd name="connsiteY3" fmla="*/ 3200 h 10000"/>
              <a:gd name="connsiteX4" fmla="*/ 346 w 10012"/>
              <a:gd name="connsiteY4" fmla="*/ 0 h 10000"/>
              <a:gd name="connsiteX5" fmla="*/ 0 w 10012"/>
              <a:gd name="connsiteY5" fmla="*/ 5199 h 10000"/>
              <a:gd name="connsiteX6" fmla="*/ 346 w 10012"/>
              <a:gd name="connsiteY6" fmla="*/ 10000 h 10000"/>
              <a:gd name="connsiteX7" fmla="*/ 666 w 10012"/>
              <a:gd name="connsiteY7" fmla="*/ 6803 h 10000"/>
              <a:gd name="connsiteX8" fmla="*/ 9761 w 10012"/>
              <a:gd name="connsiteY8" fmla="*/ 7204 h 10000"/>
              <a:gd name="connsiteX9" fmla="*/ 9761 w 10012"/>
              <a:gd name="connsiteY9" fmla="*/ 7204 h 10000"/>
              <a:gd name="connsiteX10" fmla="*/ 9716 w 10012"/>
              <a:gd name="connsiteY10" fmla="*/ 7909 h 10000"/>
              <a:gd name="connsiteX11" fmla="*/ 9563 w 10012"/>
              <a:gd name="connsiteY11" fmla="*/ 5909 h 10000"/>
              <a:gd name="connsiteX12" fmla="*/ 9397 w 10012"/>
              <a:gd name="connsiteY12" fmla="*/ 4223 h 10000"/>
              <a:gd name="connsiteX0" fmla="*/ 9767 w 10000"/>
              <a:gd name="connsiteY0" fmla="*/ 4932 h 10000"/>
              <a:gd name="connsiteX1" fmla="*/ 9761 w 10000"/>
              <a:gd name="connsiteY1" fmla="*/ 2801 h 10000"/>
              <a:gd name="connsiteX2" fmla="*/ 9761 w 10000"/>
              <a:gd name="connsiteY2" fmla="*/ 2801 h 10000"/>
              <a:gd name="connsiteX3" fmla="*/ 666 w 10000"/>
              <a:gd name="connsiteY3" fmla="*/ 3200 h 10000"/>
              <a:gd name="connsiteX4" fmla="*/ 346 w 10000"/>
              <a:gd name="connsiteY4" fmla="*/ 0 h 10000"/>
              <a:gd name="connsiteX5" fmla="*/ 0 w 10000"/>
              <a:gd name="connsiteY5" fmla="*/ 5199 h 10000"/>
              <a:gd name="connsiteX6" fmla="*/ 346 w 10000"/>
              <a:gd name="connsiteY6" fmla="*/ 10000 h 10000"/>
              <a:gd name="connsiteX7" fmla="*/ 666 w 10000"/>
              <a:gd name="connsiteY7" fmla="*/ 6803 h 10000"/>
              <a:gd name="connsiteX8" fmla="*/ 9761 w 10000"/>
              <a:gd name="connsiteY8" fmla="*/ 7204 h 10000"/>
              <a:gd name="connsiteX9" fmla="*/ 9761 w 10000"/>
              <a:gd name="connsiteY9" fmla="*/ 7204 h 10000"/>
              <a:gd name="connsiteX10" fmla="*/ 9716 w 10000"/>
              <a:gd name="connsiteY10" fmla="*/ 7909 h 10000"/>
              <a:gd name="connsiteX11" fmla="*/ 9563 w 10000"/>
              <a:gd name="connsiteY11" fmla="*/ 5909 h 10000"/>
              <a:gd name="connsiteX12" fmla="*/ 9767 w 10000"/>
              <a:gd name="connsiteY12" fmla="*/ 4932 h 10000"/>
              <a:gd name="connsiteX0" fmla="*/ 9767 w 10150"/>
              <a:gd name="connsiteY0" fmla="*/ 4932 h 13542"/>
              <a:gd name="connsiteX1" fmla="*/ 9761 w 10150"/>
              <a:gd name="connsiteY1" fmla="*/ 2801 h 13542"/>
              <a:gd name="connsiteX2" fmla="*/ 9761 w 10150"/>
              <a:gd name="connsiteY2" fmla="*/ 2801 h 13542"/>
              <a:gd name="connsiteX3" fmla="*/ 666 w 10150"/>
              <a:gd name="connsiteY3" fmla="*/ 3200 h 13542"/>
              <a:gd name="connsiteX4" fmla="*/ 346 w 10150"/>
              <a:gd name="connsiteY4" fmla="*/ 0 h 13542"/>
              <a:gd name="connsiteX5" fmla="*/ 0 w 10150"/>
              <a:gd name="connsiteY5" fmla="*/ 5199 h 13542"/>
              <a:gd name="connsiteX6" fmla="*/ 346 w 10150"/>
              <a:gd name="connsiteY6" fmla="*/ 10000 h 13542"/>
              <a:gd name="connsiteX7" fmla="*/ 666 w 10150"/>
              <a:gd name="connsiteY7" fmla="*/ 6803 h 13542"/>
              <a:gd name="connsiteX8" fmla="*/ 9761 w 10150"/>
              <a:gd name="connsiteY8" fmla="*/ 7204 h 13542"/>
              <a:gd name="connsiteX9" fmla="*/ 9761 w 10150"/>
              <a:gd name="connsiteY9" fmla="*/ 7204 h 13542"/>
              <a:gd name="connsiteX10" fmla="*/ 9893 w 10150"/>
              <a:gd name="connsiteY10" fmla="*/ 13542 h 13542"/>
              <a:gd name="connsiteX11" fmla="*/ 9563 w 10150"/>
              <a:gd name="connsiteY11" fmla="*/ 5909 h 13542"/>
              <a:gd name="connsiteX12" fmla="*/ 9767 w 10150"/>
              <a:gd name="connsiteY12" fmla="*/ 4932 h 13542"/>
              <a:gd name="connsiteX0" fmla="*/ 9767 w 9946"/>
              <a:gd name="connsiteY0" fmla="*/ 4932 h 10000"/>
              <a:gd name="connsiteX1" fmla="*/ 9761 w 9946"/>
              <a:gd name="connsiteY1" fmla="*/ 2801 h 10000"/>
              <a:gd name="connsiteX2" fmla="*/ 9761 w 9946"/>
              <a:gd name="connsiteY2" fmla="*/ 2801 h 10000"/>
              <a:gd name="connsiteX3" fmla="*/ 666 w 9946"/>
              <a:gd name="connsiteY3" fmla="*/ 3200 h 10000"/>
              <a:gd name="connsiteX4" fmla="*/ 346 w 9946"/>
              <a:gd name="connsiteY4" fmla="*/ 0 h 10000"/>
              <a:gd name="connsiteX5" fmla="*/ 0 w 9946"/>
              <a:gd name="connsiteY5" fmla="*/ 5199 h 10000"/>
              <a:gd name="connsiteX6" fmla="*/ 346 w 9946"/>
              <a:gd name="connsiteY6" fmla="*/ 10000 h 10000"/>
              <a:gd name="connsiteX7" fmla="*/ 666 w 9946"/>
              <a:gd name="connsiteY7" fmla="*/ 6803 h 10000"/>
              <a:gd name="connsiteX8" fmla="*/ 9761 w 9946"/>
              <a:gd name="connsiteY8" fmla="*/ 7204 h 10000"/>
              <a:gd name="connsiteX9" fmla="*/ 9761 w 9946"/>
              <a:gd name="connsiteY9" fmla="*/ 7204 h 10000"/>
              <a:gd name="connsiteX10" fmla="*/ 9650 w 9946"/>
              <a:gd name="connsiteY10" fmla="*/ 7316 h 10000"/>
              <a:gd name="connsiteX11" fmla="*/ 9563 w 9946"/>
              <a:gd name="connsiteY11" fmla="*/ 5909 h 10000"/>
              <a:gd name="connsiteX12" fmla="*/ 9767 w 9946"/>
              <a:gd name="connsiteY12" fmla="*/ 4932 h 10000"/>
              <a:gd name="connsiteX0" fmla="*/ 9820 w 9833"/>
              <a:gd name="connsiteY0" fmla="*/ 4932 h 10000"/>
              <a:gd name="connsiteX1" fmla="*/ 9814 w 9833"/>
              <a:gd name="connsiteY1" fmla="*/ 2801 h 10000"/>
              <a:gd name="connsiteX2" fmla="*/ 9814 w 9833"/>
              <a:gd name="connsiteY2" fmla="*/ 2801 h 10000"/>
              <a:gd name="connsiteX3" fmla="*/ 670 w 9833"/>
              <a:gd name="connsiteY3" fmla="*/ 3200 h 10000"/>
              <a:gd name="connsiteX4" fmla="*/ 348 w 9833"/>
              <a:gd name="connsiteY4" fmla="*/ 0 h 10000"/>
              <a:gd name="connsiteX5" fmla="*/ 0 w 9833"/>
              <a:gd name="connsiteY5" fmla="*/ 5199 h 10000"/>
              <a:gd name="connsiteX6" fmla="*/ 348 w 9833"/>
              <a:gd name="connsiteY6" fmla="*/ 10000 h 10000"/>
              <a:gd name="connsiteX7" fmla="*/ 670 w 9833"/>
              <a:gd name="connsiteY7" fmla="*/ 6803 h 10000"/>
              <a:gd name="connsiteX8" fmla="*/ 9814 w 9833"/>
              <a:gd name="connsiteY8" fmla="*/ 7204 h 10000"/>
              <a:gd name="connsiteX9" fmla="*/ 9814 w 9833"/>
              <a:gd name="connsiteY9" fmla="*/ 7204 h 10000"/>
              <a:gd name="connsiteX10" fmla="*/ 9702 w 9833"/>
              <a:gd name="connsiteY10" fmla="*/ 7316 h 10000"/>
              <a:gd name="connsiteX11" fmla="*/ 9615 w 9833"/>
              <a:gd name="connsiteY11" fmla="*/ 5909 h 10000"/>
              <a:gd name="connsiteX12" fmla="*/ 9820 w 9833"/>
              <a:gd name="connsiteY12" fmla="*/ 4932 h 10000"/>
              <a:gd name="connsiteX0" fmla="*/ 9987 w 9992"/>
              <a:gd name="connsiteY0" fmla="*/ 4932 h 10000"/>
              <a:gd name="connsiteX1" fmla="*/ 9981 w 9992"/>
              <a:gd name="connsiteY1" fmla="*/ 2801 h 10000"/>
              <a:gd name="connsiteX2" fmla="*/ 9981 w 9992"/>
              <a:gd name="connsiteY2" fmla="*/ 2801 h 10000"/>
              <a:gd name="connsiteX3" fmla="*/ 681 w 9992"/>
              <a:gd name="connsiteY3" fmla="*/ 3200 h 10000"/>
              <a:gd name="connsiteX4" fmla="*/ 354 w 9992"/>
              <a:gd name="connsiteY4" fmla="*/ 0 h 10000"/>
              <a:gd name="connsiteX5" fmla="*/ 0 w 9992"/>
              <a:gd name="connsiteY5" fmla="*/ 5199 h 10000"/>
              <a:gd name="connsiteX6" fmla="*/ 354 w 9992"/>
              <a:gd name="connsiteY6" fmla="*/ 10000 h 10000"/>
              <a:gd name="connsiteX7" fmla="*/ 681 w 9992"/>
              <a:gd name="connsiteY7" fmla="*/ 6803 h 10000"/>
              <a:gd name="connsiteX8" fmla="*/ 9981 w 9992"/>
              <a:gd name="connsiteY8" fmla="*/ 7204 h 10000"/>
              <a:gd name="connsiteX9" fmla="*/ 9981 w 9992"/>
              <a:gd name="connsiteY9" fmla="*/ 7204 h 10000"/>
              <a:gd name="connsiteX10" fmla="*/ 9867 w 9992"/>
              <a:gd name="connsiteY10" fmla="*/ 7316 h 10000"/>
              <a:gd name="connsiteX11" fmla="*/ 9981 w 9992"/>
              <a:gd name="connsiteY11" fmla="*/ 5613 h 10000"/>
              <a:gd name="connsiteX12" fmla="*/ 9987 w 9992"/>
              <a:gd name="connsiteY12" fmla="*/ 4932 h 10000"/>
              <a:gd name="connsiteX0" fmla="*/ 9995 w 10005"/>
              <a:gd name="connsiteY0" fmla="*/ 4932 h 10000"/>
              <a:gd name="connsiteX1" fmla="*/ 9989 w 10005"/>
              <a:gd name="connsiteY1" fmla="*/ 2801 h 10000"/>
              <a:gd name="connsiteX2" fmla="*/ 9989 w 10005"/>
              <a:gd name="connsiteY2" fmla="*/ 2801 h 10000"/>
              <a:gd name="connsiteX3" fmla="*/ 682 w 10005"/>
              <a:gd name="connsiteY3" fmla="*/ 3200 h 10000"/>
              <a:gd name="connsiteX4" fmla="*/ 354 w 10005"/>
              <a:gd name="connsiteY4" fmla="*/ 0 h 10000"/>
              <a:gd name="connsiteX5" fmla="*/ 0 w 10005"/>
              <a:gd name="connsiteY5" fmla="*/ 5199 h 10000"/>
              <a:gd name="connsiteX6" fmla="*/ 354 w 10005"/>
              <a:gd name="connsiteY6" fmla="*/ 10000 h 10000"/>
              <a:gd name="connsiteX7" fmla="*/ 682 w 10005"/>
              <a:gd name="connsiteY7" fmla="*/ 6803 h 10000"/>
              <a:gd name="connsiteX8" fmla="*/ 9989 w 10005"/>
              <a:gd name="connsiteY8" fmla="*/ 7204 h 10000"/>
              <a:gd name="connsiteX9" fmla="*/ 9989 w 10005"/>
              <a:gd name="connsiteY9" fmla="*/ 7204 h 10000"/>
              <a:gd name="connsiteX10" fmla="*/ 9988 w 10005"/>
              <a:gd name="connsiteY10" fmla="*/ 7316 h 10000"/>
              <a:gd name="connsiteX11" fmla="*/ 9989 w 10005"/>
              <a:gd name="connsiteY11" fmla="*/ 5613 h 10000"/>
              <a:gd name="connsiteX12" fmla="*/ 9995 w 10005"/>
              <a:gd name="connsiteY12" fmla="*/ 493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005" h="10000">
                <a:moveTo>
                  <a:pt x="9995" y="4932"/>
                </a:moveTo>
                <a:cubicBezTo>
                  <a:pt x="9995" y="4463"/>
                  <a:pt x="9990" y="3156"/>
                  <a:pt x="9989" y="2801"/>
                </a:cubicBezTo>
                <a:lnTo>
                  <a:pt x="9989" y="2801"/>
                </a:lnTo>
                <a:cubicBezTo>
                  <a:pt x="8180" y="4803"/>
                  <a:pt x="2815" y="5199"/>
                  <a:pt x="682" y="3200"/>
                </a:cubicBezTo>
                <a:cubicBezTo>
                  <a:pt x="621" y="1201"/>
                  <a:pt x="503" y="0"/>
                  <a:pt x="354" y="0"/>
                </a:cubicBezTo>
                <a:cubicBezTo>
                  <a:pt x="149" y="0"/>
                  <a:pt x="0" y="2403"/>
                  <a:pt x="0" y="5199"/>
                </a:cubicBezTo>
                <a:cubicBezTo>
                  <a:pt x="0" y="7602"/>
                  <a:pt x="149" y="10000"/>
                  <a:pt x="354" y="10000"/>
                </a:cubicBezTo>
                <a:cubicBezTo>
                  <a:pt x="503" y="10000"/>
                  <a:pt x="621" y="8799"/>
                  <a:pt x="682" y="6803"/>
                </a:cubicBezTo>
                <a:cubicBezTo>
                  <a:pt x="3081" y="5199"/>
                  <a:pt x="7914" y="5199"/>
                  <a:pt x="9989" y="7204"/>
                </a:cubicBezTo>
                <a:lnTo>
                  <a:pt x="9989" y="7204"/>
                </a:lnTo>
                <a:cubicBezTo>
                  <a:pt x="9989" y="7223"/>
                  <a:pt x="9306" y="7316"/>
                  <a:pt x="9988" y="7316"/>
                </a:cubicBezTo>
                <a:cubicBezTo>
                  <a:pt x="10028" y="7316"/>
                  <a:pt x="9988" y="6010"/>
                  <a:pt x="9989" y="5613"/>
                </a:cubicBezTo>
                <a:cubicBezTo>
                  <a:pt x="9990" y="5216"/>
                  <a:pt x="9995" y="5401"/>
                  <a:pt x="9995" y="49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/>
          </a:p>
        </p:txBody>
      </p:sp>
      <p:sp>
        <p:nvSpPr>
          <p:cNvPr id="14" name="CaixaDeTexto 13"/>
          <p:cNvSpPr txBox="1"/>
          <p:nvPr/>
        </p:nvSpPr>
        <p:spPr>
          <a:xfrm>
            <a:off x="403458" y="4212463"/>
            <a:ext cx="354964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6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INCIDÊNCIA X DURAÇÃO (PESO)</a:t>
            </a:r>
          </a:p>
          <a:p>
            <a:pPr algn="just"/>
            <a:endParaRPr lang="pt-BR" sz="16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DM2 não complicado + complicações (retinopatia diabética; cegueira por retinopatia; neuropatia diabética, insuficiência renal crônica diabética, pé diabético e amputações). 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1643281" y="2558830"/>
            <a:ext cx="1080095" cy="1881271"/>
            <a:chOff x="4329956" y="5295433"/>
            <a:chExt cx="2785493" cy="4622795"/>
          </a:xfrm>
        </p:grpSpPr>
        <p:sp>
          <p:nvSpPr>
            <p:cNvPr id="11" name="Elipse 10"/>
            <p:cNvSpPr/>
            <p:nvPr/>
          </p:nvSpPr>
          <p:spPr>
            <a:xfrm>
              <a:off x="4329956" y="5295433"/>
              <a:ext cx="2785493" cy="2769578"/>
            </a:xfrm>
            <a:prstGeom prst="ellipse">
              <a:avLst/>
            </a:prstGeom>
            <a:solidFill>
              <a:srgbClr val="006C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9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Picture 6" descr="Resultado de imagem para injured icon"/>
            <p:cNvPicPr>
              <a:picLocks noChangeAspect="1" noChangeArrowheads="1"/>
            </p:cNvPicPr>
            <p:nvPr/>
          </p:nvPicPr>
          <p:blipFill rotWithShape="1">
            <a:blip r:embed="rId3" cstate="email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105" t="17283" r="33667"/>
            <a:stretch/>
          </p:blipFill>
          <p:spPr bwMode="auto">
            <a:xfrm>
              <a:off x="4955259" y="5662907"/>
              <a:ext cx="1534886" cy="23872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CaixaDeTexto 15"/>
            <p:cNvSpPr txBox="1"/>
            <p:nvPr/>
          </p:nvSpPr>
          <p:spPr>
            <a:xfrm>
              <a:off x="4913148" y="8178759"/>
              <a:ext cx="1579189" cy="1739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YLD</a:t>
              </a:r>
            </a:p>
          </p:txBody>
        </p:sp>
      </p:grpSp>
      <p:grpSp>
        <p:nvGrpSpPr>
          <p:cNvPr id="3" name="Grupo 2"/>
          <p:cNvGrpSpPr/>
          <p:nvPr/>
        </p:nvGrpSpPr>
        <p:grpSpPr>
          <a:xfrm>
            <a:off x="5585963" y="2411814"/>
            <a:ext cx="1238035" cy="2016467"/>
            <a:chOff x="9046426" y="5102026"/>
            <a:chExt cx="2935831" cy="4565832"/>
          </a:xfrm>
        </p:grpSpPr>
        <p:pic>
          <p:nvPicPr>
            <p:cNvPr id="15" name="Picture 4" descr="Resultado de imagem para RIP icon round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857" b="15377"/>
            <a:stretch/>
          </p:blipFill>
          <p:spPr bwMode="auto">
            <a:xfrm>
              <a:off x="9046426" y="5102026"/>
              <a:ext cx="2935831" cy="29880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CaixaDeTexto 16"/>
            <p:cNvSpPr txBox="1"/>
            <p:nvPr/>
          </p:nvSpPr>
          <p:spPr>
            <a:xfrm>
              <a:off x="9756979" y="8065011"/>
              <a:ext cx="1514725" cy="1602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YLL</a:t>
              </a:r>
            </a:p>
          </p:txBody>
        </p:sp>
      </p:grpSp>
      <p:cxnSp>
        <p:nvCxnSpPr>
          <p:cNvPr id="18" name="Straight Connector 103"/>
          <p:cNvCxnSpPr/>
          <p:nvPr/>
        </p:nvCxnSpPr>
        <p:spPr>
          <a:xfrm>
            <a:off x="8239966" y="2831454"/>
            <a:ext cx="0" cy="35896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03"/>
          <p:cNvCxnSpPr/>
          <p:nvPr/>
        </p:nvCxnSpPr>
        <p:spPr>
          <a:xfrm>
            <a:off x="4213698" y="3126885"/>
            <a:ext cx="0" cy="35896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/>
          <p:cNvSpPr txBox="1"/>
          <p:nvPr/>
        </p:nvSpPr>
        <p:spPr>
          <a:xfrm>
            <a:off x="4446778" y="4212463"/>
            <a:ext cx="354964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6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EXPECTATIVA DE VIDA X ÓBITOS</a:t>
            </a:r>
          </a:p>
          <a:p>
            <a:pPr algn="just"/>
            <a:endParaRPr lang="pt-BR" sz="16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de Informação sobre Mortalidade (SIM) – 2007-2009;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Redistribuição de óbitos e códigos-lixo.</a:t>
            </a:r>
          </a:p>
          <a:p>
            <a:pPr algn="just">
              <a:lnSpc>
                <a:spcPct val="150000"/>
              </a:lnSpc>
            </a:pPr>
            <a:endParaRPr lang="pt-BR" sz="16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8473046" y="4207021"/>
            <a:ext cx="35496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6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YLD + YLL</a:t>
            </a:r>
          </a:p>
          <a:p>
            <a:pPr algn="ctr"/>
            <a:endParaRPr lang="pt-BR" sz="16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Desfecho contínuo;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Taxa por 100.000 habitantes.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9686583" y="2477127"/>
            <a:ext cx="1244792" cy="1637934"/>
            <a:chOff x="19369988" y="4954254"/>
            <a:chExt cx="2489583" cy="3275868"/>
          </a:xfrm>
        </p:grpSpPr>
        <p:pic>
          <p:nvPicPr>
            <p:cNvPr id="17410" name="Picture 2" descr="Resultado de imagem para HEALTH ICON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69988" y="4954254"/>
              <a:ext cx="2489583" cy="24895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CaixaDeTexto 22"/>
            <p:cNvSpPr txBox="1"/>
            <p:nvPr/>
          </p:nvSpPr>
          <p:spPr>
            <a:xfrm>
              <a:off x="19758134" y="7429902"/>
              <a:ext cx="1710619" cy="800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DALY</a:t>
              </a:r>
            </a:p>
          </p:txBody>
        </p:sp>
      </p:grpSp>
      <p:sp>
        <p:nvSpPr>
          <p:cNvPr id="24" name="TextBox 72"/>
          <p:cNvSpPr txBox="1"/>
          <p:nvPr/>
        </p:nvSpPr>
        <p:spPr>
          <a:xfrm>
            <a:off x="11230448" y="295104"/>
            <a:ext cx="399433" cy="323147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  <a:endParaRPr lang="id-ID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11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2"/>
          <p:cNvSpPr txBox="1">
            <a:spLocks/>
          </p:cNvSpPr>
          <p:nvPr/>
        </p:nvSpPr>
        <p:spPr>
          <a:xfrm>
            <a:off x="942669" y="420576"/>
            <a:ext cx="3705502" cy="549381"/>
          </a:xfrm>
          <a:prstGeom prst="rect">
            <a:avLst/>
          </a:prstGeom>
        </p:spPr>
        <p:txBody>
          <a:bodyPr wrap="none">
            <a:spAutoFit/>
          </a:bodyPr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300" b="1" dirty="0">
                <a:ea typeface="Open Sans Light" panose="020B0306030504020204" pitchFamily="34" charset="0"/>
              </a:rPr>
              <a:t>APRESENTAÇÃO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42669" y="936176"/>
            <a:ext cx="3622854" cy="60236"/>
          </a:xfrm>
          <a:prstGeom prst="roundRect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/>
            <a:endParaRPr lang="bg-BG" sz="1700">
              <a:solidFill>
                <a:schemeClr val="accent2"/>
              </a:solidFill>
            </a:endParaRPr>
          </a:p>
        </p:txBody>
      </p:sp>
      <p:pic>
        <p:nvPicPr>
          <p:cNvPr id="1026" name="Picture 2" descr="Resultado de imagem para people sick drawi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346" y="3187681"/>
            <a:ext cx="846502" cy="198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m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0238" y="3187680"/>
            <a:ext cx="1361078" cy="195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Resultado de imagem para people vector icon"/>
          <p:cNvSpPr>
            <a:spLocks noChangeAspect="1" noChangeArrowheads="1"/>
          </p:cNvSpPr>
          <p:nvPr/>
        </p:nvSpPr>
        <p:spPr bwMode="auto">
          <a:xfrm>
            <a:off x="181697" y="3969"/>
            <a:ext cx="126279" cy="12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pt-BR" sz="900"/>
          </a:p>
        </p:txBody>
      </p:sp>
      <p:pic>
        <p:nvPicPr>
          <p:cNvPr id="1032" name="Picture 8" descr="https://image.freepik.com/free-vector/people-avatars_23-214750188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5" b="5606"/>
          <a:stretch/>
        </p:blipFill>
        <p:spPr bwMode="auto">
          <a:xfrm>
            <a:off x="1523545" y="2553934"/>
            <a:ext cx="3621840" cy="3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/>
          <p:cNvSpPr txBox="1"/>
          <p:nvPr/>
        </p:nvSpPr>
        <p:spPr>
          <a:xfrm>
            <a:off x="514155" y="1316026"/>
            <a:ext cx="5447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2"/>
              </a:buClr>
              <a:buSzPct val="75000"/>
            </a:pPr>
            <a:r>
              <a:rPr lang="pt-BR" sz="20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Estudos de prevalência</a:t>
            </a:r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 rot="10800000">
            <a:off x="1726613" y="1628518"/>
            <a:ext cx="3022593" cy="230183"/>
          </a:xfrm>
          <a:custGeom>
            <a:avLst/>
            <a:gdLst>
              <a:gd name="T0" fmla="*/ 381 w 425"/>
              <a:gd name="T1" fmla="*/ 0 h 89"/>
              <a:gd name="T2" fmla="*/ 337 w 425"/>
              <a:gd name="T3" fmla="*/ 39 h 89"/>
              <a:gd name="T4" fmla="*/ 337 w 425"/>
              <a:gd name="T5" fmla="*/ 39 h 89"/>
              <a:gd name="T6" fmla="*/ 23 w 425"/>
              <a:gd name="T7" fmla="*/ 40 h 89"/>
              <a:gd name="T8" fmla="*/ 12 w 425"/>
              <a:gd name="T9" fmla="*/ 32 h 89"/>
              <a:gd name="T10" fmla="*/ 0 w 425"/>
              <a:gd name="T11" fmla="*/ 45 h 89"/>
              <a:gd name="T12" fmla="*/ 12 w 425"/>
              <a:gd name="T13" fmla="*/ 57 h 89"/>
              <a:gd name="T14" fmla="*/ 23 w 425"/>
              <a:gd name="T15" fmla="*/ 49 h 89"/>
              <a:gd name="T16" fmla="*/ 337 w 425"/>
              <a:gd name="T17" fmla="*/ 50 h 89"/>
              <a:gd name="T18" fmla="*/ 337 w 425"/>
              <a:gd name="T19" fmla="*/ 50 h 89"/>
              <a:gd name="T20" fmla="*/ 381 w 425"/>
              <a:gd name="T21" fmla="*/ 89 h 89"/>
              <a:gd name="T22" fmla="*/ 425 w 425"/>
              <a:gd name="T23" fmla="*/ 45 h 89"/>
              <a:gd name="T24" fmla="*/ 381 w 425"/>
              <a:gd name="T25" fmla="*/ 0 h 89"/>
              <a:gd name="connsiteX0" fmla="*/ 8965 w 10000"/>
              <a:gd name="connsiteY0" fmla="*/ 0 h 7012"/>
              <a:gd name="connsiteX1" fmla="*/ 7929 w 10000"/>
              <a:gd name="connsiteY1" fmla="*/ 4382 h 7012"/>
              <a:gd name="connsiteX2" fmla="*/ 7929 w 10000"/>
              <a:gd name="connsiteY2" fmla="*/ 4382 h 7012"/>
              <a:gd name="connsiteX3" fmla="*/ 541 w 10000"/>
              <a:gd name="connsiteY3" fmla="*/ 4494 h 7012"/>
              <a:gd name="connsiteX4" fmla="*/ 282 w 10000"/>
              <a:gd name="connsiteY4" fmla="*/ 3596 h 7012"/>
              <a:gd name="connsiteX5" fmla="*/ 0 w 10000"/>
              <a:gd name="connsiteY5" fmla="*/ 5056 h 7012"/>
              <a:gd name="connsiteX6" fmla="*/ 282 w 10000"/>
              <a:gd name="connsiteY6" fmla="*/ 6404 h 7012"/>
              <a:gd name="connsiteX7" fmla="*/ 541 w 10000"/>
              <a:gd name="connsiteY7" fmla="*/ 5506 h 7012"/>
              <a:gd name="connsiteX8" fmla="*/ 7929 w 10000"/>
              <a:gd name="connsiteY8" fmla="*/ 5618 h 7012"/>
              <a:gd name="connsiteX9" fmla="*/ 7929 w 10000"/>
              <a:gd name="connsiteY9" fmla="*/ 5618 h 7012"/>
              <a:gd name="connsiteX10" fmla="*/ 8879 w 10000"/>
              <a:gd name="connsiteY10" fmla="*/ 7012 h 7012"/>
              <a:gd name="connsiteX11" fmla="*/ 10000 w 10000"/>
              <a:gd name="connsiteY11" fmla="*/ 5056 h 7012"/>
              <a:gd name="connsiteX12" fmla="*/ 8965 w 10000"/>
              <a:gd name="connsiteY12" fmla="*/ 0 h 7012"/>
              <a:gd name="connsiteX0" fmla="*/ 8965 w 9118"/>
              <a:gd name="connsiteY0" fmla="*/ 3 h 10003"/>
              <a:gd name="connsiteX1" fmla="*/ 7929 w 9118"/>
              <a:gd name="connsiteY1" fmla="*/ 6252 h 10003"/>
              <a:gd name="connsiteX2" fmla="*/ 7929 w 9118"/>
              <a:gd name="connsiteY2" fmla="*/ 6252 h 10003"/>
              <a:gd name="connsiteX3" fmla="*/ 541 w 9118"/>
              <a:gd name="connsiteY3" fmla="*/ 6412 h 10003"/>
              <a:gd name="connsiteX4" fmla="*/ 282 w 9118"/>
              <a:gd name="connsiteY4" fmla="*/ 5131 h 10003"/>
              <a:gd name="connsiteX5" fmla="*/ 0 w 9118"/>
              <a:gd name="connsiteY5" fmla="*/ 7213 h 10003"/>
              <a:gd name="connsiteX6" fmla="*/ 282 w 9118"/>
              <a:gd name="connsiteY6" fmla="*/ 9136 h 10003"/>
              <a:gd name="connsiteX7" fmla="*/ 541 w 9118"/>
              <a:gd name="connsiteY7" fmla="*/ 7855 h 10003"/>
              <a:gd name="connsiteX8" fmla="*/ 7929 w 9118"/>
              <a:gd name="connsiteY8" fmla="*/ 8015 h 10003"/>
              <a:gd name="connsiteX9" fmla="*/ 7929 w 9118"/>
              <a:gd name="connsiteY9" fmla="*/ 8015 h 10003"/>
              <a:gd name="connsiteX10" fmla="*/ 8879 w 9118"/>
              <a:gd name="connsiteY10" fmla="*/ 10003 h 10003"/>
              <a:gd name="connsiteX11" fmla="*/ 8799 w 9118"/>
              <a:gd name="connsiteY11" fmla="*/ 6929 h 10003"/>
              <a:gd name="connsiteX12" fmla="*/ 8965 w 9118"/>
              <a:gd name="connsiteY12" fmla="*/ 3 h 10003"/>
              <a:gd name="connsiteX0" fmla="*/ 8797 w 10036"/>
              <a:gd name="connsiteY0" fmla="*/ 4 h 6877"/>
              <a:gd name="connsiteX1" fmla="*/ 8696 w 10036"/>
              <a:gd name="connsiteY1" fmla="*/ 3127 h 6877"/>
              <a:gd name="connsiteX2" fmla="*/ 8696 w 10036"/>
              <a:gd name="connsiteY2" fmla="*/ 3127 h 6877"/>
              <a:gd name="connsiteX3" fmla="*/ 593 w 10036"/>
              <a:gd name="connsiteY3" fmla="*/ 3287 h 6877"/>
              <a:gd name="connsiteX4" fmla="*/ 309 w 10036"/>
              <a:gd name="connsiteY4" fmla="*/ 2006 h 6877"/>
              <a:gd name="connsiteX5" fmla="*/ 0 w 10036"/>
              <a:gd name="connsiteY5" fmla="*/ 4088 h 6877"/>
              <a:gd name="connsiteX6" fmla="*/ 309 w 10036"/>
              <a:gd name="connsiteY6" fmla="*/ 6010 h 6877"/>
              <a:gd name="connsiteX7" fmla="*/ 593 w 10036"/>
              <a:gd name="connsiteY7" fmla="*/ 4730 h 6877"/>
              <a:gd name="connsiteX8" fmla="*/ 8696 w 10036"/>
              <a:gd name="connsiteY8" fmla="*/ 4890 h 6877"/>
              <a:gd name="connsiteX9" fmla="*/ 8696 w 10036"/>
              <a:gd name="connsiteY9" fmla="*/ 4890 h 6877"/>
              <a:gd name="connsiteX10" fmla="*/ 9738 w 10036"/>
              <a:gd name="connsiteY10" fmla="*/ 6877 h 6877"/>
              <a:gd name="connsiteX11" fmla="*/ 9650 w 10036"/>
              <a:gd name="connsiteY11" fmla="*/ 3804 h 6877"/>
              <a:gd name="connsiteX12" fmla="*/ 8797 w 10036"/>
              <a:gd name="connsiteY12" fmla="*/ 4 h 6877"/>
              <a:gd name="connsiteX0" fmla="*/ 8765 w 9615"/>
              <a:gd name="connsiteY0" fmla="*/ 5 h 8738"/>
              <a:gd name="connsiteX1" fmla="*/ 8665 w 9615"/>
              <a:gd name="connsiteY1" fmla="*/ 4546 h 8738"/>
              <a:gd name="connsiteX2" fmla="*/ 8665 w 9615"/>
              <a:gd name="connsiteY2" fmla="*/ 4546 h 8738"/>
              <a:gd name="connsiteX3" fmla="*/ 591 w 9615"/>
              <a:gd name="connsiteY3" fmla="*/ 4779 h 8738"/>
              <a:gd name="connsiteX4" fmla="*/ 308 w 9615"/>
              <a:gd name="connsiteY4" fmla="*/ 2916 h 8738"/>
              <a:gd name="connsiteX5" fmla="*/ 0 w 9615"/>
              <a:gd name="connsiteY5" fmla="*/ 5943 h 8738"/>
              <a:gd name="connsiteX6" fmla="*/ 308 w 9615"/>
              <a:gd name="connsiteY6" fmla="*/ 8738 h 8738"/>
              <a:gd name="connsiteX7" fmla="*/ 591 w 9615"/>
              <a:gd name="connsiteY7" fmla="*/ 6877 h 8738"/>
              <a:gd name="connsiteX8" fmla="*/ 8665 w 9615"/>
              <a:gd name="connsiteY8" fmla="*/ 7110 h 8738"/>
              <a:gd name="connsiteX9" fmla="*/ 8665 w 9615"/>
              <a:gd name="connsiteY9" fmla="*/ 7110 h 8738"/>
              <a:gd name="connsiteX10" fmla="*/ 8625 w 9615"/>
              <a:gd name="connsiteY10" fmla="*/ 7521 h 8738"/>
              <a:gd name="connsiteX11" fmla="*/ 9615 w 9615"/>
              <a:gd name="connsiteY11" fmla="*/ 5530 h 8738"/>
              <a:gd name="connsiteX12" fmla="*/ 8765 w 9615"/>
              <a:gd name="connsiteY12" fmla="*/ 5 h 8738"/>
              <a:gd name="connsiteX0" fmla="*/ 9018 w 10000"/>
              <a:gd name="connsiteY0" fmla="*/ 2814 h 6663"/>
              <a:gd name="connsiteX1" fmla="*/ 9012 w 10000"/>
              <a:gd name="connsiteY1" fmla="*/ 1866 h 6663"/>
              <a:gd name="connsiteX2" fmla="*/ 9012 w 10000"/>
              <a:gd name="connsiteY2" fmla="*/ 1866 h 6663"/>
              <a:gd name="connsiteX3" fmla="*/ 615 w 10000"/>
              <a:gd name="connsiteY3" fmla="*/ 2132 h 6663"/>
              <a:gd name="connsiteX4" fmla="*/ 320 w 10000"/>
              <a:gd name="connsiteY4" fmla="*/ 0 h 6663"/>
              <a:gd name="connsiteX5" fmla="*/ 0 w 10000"/>
              <a:gd name="connsiteY5" fmla="*/ 3464 h 6663"/>
              <a:gd name="connsiteX6" fmla="*/ 320 w 10000"/>
              <a:gd name="connsiteY6" fmla="*/ 6663 h 6663"/>
              <a:gd name="connsiteX7" fmla="*/ 615 w 10000"/>
              <a:gd name="connsiteY7" fmla="*/ 4533 h 6663"/>
              <a:gd name="connsiteX8" fmla="*/ 9012 w 10000"/>
              <a:gd name="connsiteY8" fmla="*/ 4800 h 6663"/>
              <a:gd name="connsiteX9" fmla="*/ 9012 w 10000"/>
              <a:gd name="connsiteY9" fmla="*/ 4800 h 6663"/>
              <a:gd name="connsiteX10" fmla="*/ 8970 w 10000"/>
              <a:gd name="connsiteY10" fmla="*/ 5270 h 6663"/>
              <a:gd name="connsiteX11" fmla="*/ 10000 w 10000"/>
              <a:gd name="connsiteY11" fmla="*/ 2992 h 6663"/>
              <a:gd name="connsiteX12" fmla="*/ 9018 w 10000"/>
              <a:gd name="connsiteY12" fmla="*/ 2814 h 6663"/>
              <a:gd name="connsiteX0" fmla="*/ 9018 w 9267"/>
              <a:gd name="connsiteY0" fmla="*/ 4223 h 10000"/>
              <a:gd name="connsiteX1" fmla="*/ 9012 w 9267"/>
              <a:gd name="connsiteY1" fmla="*/ 2801 h 10000"/>
              <a:gd name="connsiteX2" fmla="*/ 9012 w 9267"/>
              <a:gd name="connsiteY2" fmla="*/ 2801 h 10000"/>
              <a:gd name="connsiteX3" fmla="*/ 615 w 9267"/>
              <a:gd name="connsiteY3" fmla="*/ 3200 h 10000"/>
              <a:gd name="connsiteX4" fmla="*/ 320 w 9267"/>
              <a:gd name="connsiteY4" fmla="*/ 0 h 10000"/>
              <a:gd name="connsiteX5" fmla="*/ 0 w 9267"/>
              <a:gd name="connsiteY5" fmla="*/ 5199 h 10000"/>
              <a:gd name="connsiteX6" fmla="*/ 320 w 9267"/>
              <a:gd name="connsiteY6" fmla="*/ 10000 h 10000"/>
              <a:gd name="connsiteX7" fmla="*/ 615 w 9267"/>
              <a:gd name="connsiteY7" fmla="*/ 6803 h 10000"/>
              <a:gd name="connsiteX8" fmla="*/ 9012 w 9267"/>
              <a:gd name="connsiteY8" fmla="*/ 7204 h 10000"/>
              <a:gd name="connsiteX9" fmla="*/ 9012 w 9267"/>
              <a:gd name="connsiteY9" fmla="*/ 7204 h 10000"/>
              <a:gd name="connsiteX10" fmla="*/ 8970 w 9267"/>
              <a:gd name="connsiteY10" fmla="*/ 7909 h 10000"/>
              <a:gd name="connsiteX11" fmla="*/ 8976 w 9267"/>
              <a:gd name="connsiteY11" fmla="*/ 6618 h 10000"/>
              <a:gd name="connsiteX12" fmla="*/ 9018 w 9267"/>
              <a:gd name="connsiteY12" fmla="*/ 4223 h 10000"/>
              <a:gd name="connsiteX0" fmla="*/ 9731 w 9963"/>
              <a:gd name="connsiteY0" fmla="*/ 4223 h 10000"/>
              <a:gd name="connsiteX1" fmla="*/ 9725 w 9963"/>
              <a:gd name="connsiteY1" fmla="*/ 2801 h 10000"/>
              <a:gd name="connsiteX2" fmla="*/ 9725 w 9963"/>
              <a:gd name="connsiteY2" fmla="*/ 2801 h 10000"/>
              <a:gd name="connsiteX3" fmla="*/ 664 w 9963"/>
              <a:gd name="connsiteY3" fmla="*/ 3200 h 10000"/>
              <a:gd name="connsiteX4" fmla="*/ 345 w 9963"/>
              <a:gd name="connsiteY4" fmla="*/ 0 h 10000"/>
              <a:gd name="connsiteX5" fmla="*/ 0 w 9963"/>
              <a:gd name="connsiteY5" fmla="*/ 5199 h 10000"/>
              <a:gd name="connsiteX6" fmla="*/ 345 w 9963"/>
              <a:gd name="connsiteY6" fmla="*/ 10000 h 10000"/>
              <a:gd name="connsiteX7" fmla="*/ 664 w 9963"/>
              <a:gd name="connsiteY7" fmla="*/ 6803 h 10000"/>
              <a:gd name="connsiteX8" fmla="*/ 9725 w 9963"/>
              <a:gd name="connsiteY8" fmla="*/ 7204 h 10000"/>
              <a:gd name="connsiteX9" fmla="*/ 9725 w 9963"/>
              <a:gd name="connsiteY9" fmla="*/ 7204 h 10000"/>
              <a:gd name="connsiteX10" fmla="*/ 9680 w 9963"/>
              <a:gd name="connsiteY10" fmla="*/ 7909 h 10000"/>
              <a:gd name="connsiteX11" fmla="*/ 9528 w 9963"/>
              <a:gd name="connsiteY11" fmla="*/ 5909 h 10000"/>
              <a:gd name="connsiteX12" fmla="*/ 9731 w 9963"/>
              <a:gd name="connsiteY12" fmla="*/ 4223 h 10000"/>
              <a:gd name="connsiteX0" fmla="*/ 9397 w 10012"/>
              <a:gd name="connsiteY0" fmla="*/ 4223 h 10000"/>
              <a:gd name="connsiteX1" fmla="*/ 9761 w 10012"/>
              <a:gd name="connsiteY1" fmla="*/ 2801 h 10000"/>
              <a:gd name="connsiteX2" fmla="*/ 9761 w 10012"/>
              <a:gd name="connsiteY2" fmla="*/ 2801 h 10000"/>
              <a:gd name="connsiteX3" fmla="*/ 666 w 10012"/>
              <a:gd name="connsiteY3" fmla="*/ 3200 h 10000"/>
              <a:gd name="connsiteX4" fmla="*/ 346 w 10012"/>
              <a:gd name="connsiteY4" fmla="*/ 0 h 10000"/>
              <a:gd name="connsiteX5" fmla="*/ 0 w 10012"/>
              <a:gd name="connsiteY5" fmla="*/ 5199 h 10000"/>
              <a:gd name="connsiteX6" fmla="*/ 346 w 10012"/>
              <a:gd name="connsiteY6" fmla="*/ 10000 h 10000"/>
              <a:gd name="connsiteX7" fmla="*/ 666 w 10012"/>
              <a:gd name="connsiteY7" fmla="*/ 6803 h 10000"/>
              <a:gd name="connsiteX8" fmla="*/ 9761 w 10012"/>
              <a:gd name="connsiteY8" fmla="*/ 7204 h 10000"/>
              <a:gd name="connsiteX9" fmla="*/ 9761 w 10012"/>
              <a:gd name="connsiteY9" fmla="*/ 7204 h 10000"/>
              <a:gd name="connsiteX10" fmla="*/ 9716 w 10012"/>
              <a:gd name="connsiteY10" fmla="*/ 7909 h 10000"/>
              <a:gd name="connsiteX11" fmla="*/ 9563 w 10012"/>
              <a:gd name="connsiteY11" fmla="*/ 5909 h 10000"/>
              <a:gd name="connsiteX12" fmla="*/ 9397 w 10012"/>
              <a:gd name="connsiteY12" fmla="*/ 4223 h 10000"/>
              <a:gd name="connsiteX0" fmla="*/ 9767 w 10000"/>
              <a:gd name="connsiteY0" fmla="*/ 4932 h 10000"/>
              <a:gd name="connsiteX1" fmla="*/ 9761 w 10000"/>
              <a:gd name="connsiteY1" fmla="*/ 2801 h 10000"/>
              <a:gd name="connsiteX2" fmla="*/ 9761 w 10000"/>
              <a:gd name="connsiteY2" fmla="*/ 2801 h 10000"/>
              <a:gd name="connsiteX3" fmla="*/ 666 w 10000"/>
              <a:gd name="connsiteY3" fmla="*/ 3200 h 10000"/>
              <a:gd name="connsiteX4" fmla="*/ 346 w 10000"/>
              <a:gd name="connsiteY4" fmla="*/ 0 h 10000"/>
              <a:gd name="connsiteX5" fmla="*/ 0 w 10000"/>
              <a:gd name="connsiteY5" fmla="*/ 5199 h 10000"/>
              <a:gd name="connsiteX6" fmla="*/ 346 w 10000"/>
              <a:gd name="connsiteY6" fmla="*/ 10000 h 10000"/>
              <a:gd name="connsiteX7" fmla="*/ 666 w 10000"/>
              <a:gd name="connsiteY7" fmla="*/ 6803 h 10000"/>
              <a:gd name="connsiteX8" fmla="*/ 9761 w 10000"/>
              <a:gd name="connsiteY8" fmla="*/ 7204 h 10000"/>
              <a:gd name="connsiteX9" fmla="*/ 9761 w 10000"/>
              <a:gd name="connsiteY9" fmla="*/ 7204 h 10000"/>
              <a:gd name="connsiteX10" fmla="*/ 9716 w 10000"/>
              <a:gd name="connsiteY10" fmla="*/ 7909 h 10000"/>
              <a:gd name="connsiteX11" fmla="*/ 9563 w 10000"/>
              <a:gd name="connsiteY11" fmla="*/ 5909 h 10000"/>
              <a:gd name="connsiteX12" fmla="*/ 9767 w 10000"/>
              <a:gd name="connsiteY12" fmla="*/ 4932 h 10000"/>
              <a:gd name="connsiteX0" fmla="*/ 9767 w 10150"/>
              <a:gd name="connsiteY0" fmla="*/ 4932 h 13542"/>
              <a:gd name="connsiteX1" fmla="*/ 9761 w 10150"/>
              <a:gd name="connsiteY1" fmla="*/ 2801 h 13542"/>
              <a:gd name="connsiteX2" fmla="*/ 9761 w 10150"/>
              <a:gd name="connsiteY2" fmla="*/ 2801 h 13542"/>
              <a:gd name="connsiteX3" fmla="*/ 666 w 10150"/>
              <a:gd name="connsiteY3" fmla="*/ 3200 h 13542"/>
              <a:gd name="connsiteX4" fmla="*/ 346 w 10150"/>
              <a:gd name="connsiteY4" fmla="*/ 0 h 13542"/>
              <a:gd name="connsiteX5" fmla="*/ 0 w 10150"/>
              <a:gd name="connsiteY5" fmla="*/ 5199 h 13542"/>
              <a:gd name="connsiteX6" fmla="*/ 346 w 10150"/>
              <a:gd name="connsiteY6" fmla="*/ 10000 h 13542"/>
              <a:gd name="connsiteX7" fmla="*/ 666 w 10150"/>
              <a:gd name="connsiteY7" fmla="*/ 6803 h 13542"/>
              <a:gd name="connsiteX8" fmla="*/ 9761 w 10150"/>
              <a:gd name="connsiteY8" fmla="*/ 7204 h 13542"/>
              <a:gd name="connsiteX9" fmla="*/ 9761 w 10150"/>
              <a:gd name="connsiteY9" fmla="*/ 7204 h 13542"/>
              <a:gd name="connsiteX10" fmla="*/ 9893 w 10150"/>
              <a:gd name="connsiteY10" fmla="*/ 13542 h 13542"/>
              <a:gd name="connsiteX11" fmla="*/ 9563 w 10150"/>
              <a:gd name="connsiteY11" fmla="*/ 5909 h 13542"/>
              <a:gd name="connsiteX12" fmla="*/ 9767 w 10150"/>
              <a:gd name="connsiteY12" fmla="*/ 4932 h 13542"/>
              <a:gd name="connsiteX0" fmla="*/ 9767 w 9946"/>
              <a:gd name="connsiteY0" fmla="*/ 4932 h 10000"/>
              <a:gd name="connsiteX1" fmla="*/ 9761 w 9946"/>
              <a:gd name="connsiteY1" fmla="*/ 2801 h 10000"/>
              <a:gd name="connsiteX2" fmla="*/ 9761 w 9946"/>
              <a:gd name="connsiteY2" fmla="*/ 2801 h 10000"/>
              <a:gd name="connsiteX3" fmla="*/ 666 w 9946"/>
              <a:gd name="connsiteY3" fmla="*/ 3200 h 10000"/>
              <a:gd name="connsiteX4" fmla="*/ 346 w 9946"/>
              <a:gd name="connsiteY4" fmla="*/ 0 h 10000"/>
              <a:gd name="connsiteX5" fmla="*/ 0 w 9946"/>
              <a:gd name="connsiteY5" fmla="*/ 5199 h 10000"/>
              <a:gd name="connsiteX6" fmla="*/ 346 w 9946"/>
              <a:gd name="connsiteY6" fmla="*/ 10000 h 10000"/>
              <a:gd name="connsiteX7" fmla="*/ 666 w 9946"/>
              <a:gd name="connsiteY7" fmla="*/ 6803 h 10000"/>
              <a:gd name="connsiteX8" fmla="*/ 9761 w 9946"/>
              <a:gd name="connsiteY8" fmla="*/ 7204 h 10000"/>
              <a:gd name="connsiteX9" fmla="*/ 9761 w 9946"/>
              <a:gd name="connsiteY9" fmla="*/ 7204 h 10000"/>
              <a:gd name="connsiteX10" fmla="*/ 9650 w 9946"/>
              <a:gd name="connsiteY10" fmla="*/ 7316 h 10000"/>
              <a:gd name="connsiteX11" fmla="*/ 9563 w 9946"/>
              <a:gd name="connsiteY11" fmla="*/ 5909 h 10000"/>
              <a:gd name="connsiteX12" fmla="*/ 9767 w 9946"/>
              <a:gd name="connsiteY12" fmla="*/ 4932 h 10000"/>
              <a:gd name="connsiteX0" fmla="*/ 9820 w 9833"/>
              <a:gd name="connsiteY0" fmla="*/ 4932 h 10000"/>
              <a:gd name="connsiteX1" fmla="*/ 9814 w 9833"/>
              <a:gd name="connsiteY1" fmla="*/ 2801 h 10000"/>
              <a:gd name="connsiteX2" fmla="*/ 9814 w 9833"/>
              <a:gd name="connsiteY2" fmla="*/ 2801 h 10000"/>
              <a:gd name="connsiteX3" fmla="*/ 670 w 9833"/>
              <a:gd name="connsiteY3" fmla="*/ 3200 h 10000"/>
              <a:gd name="connsiteX4" fmla="*/ 348 w 9833"/>
              <a:gd name="connsiteY4" fmla="*/ 0 h 10000"/>
              <a:gd name="connsiteX5" fmla="*/ 0 w 9833"/>
              <a:gd name="connsiteY5" fmla="*/ 5199 h 10000"/>
              <a:gd name="connsiteX6" fmla="*/ 348 w 9833"/>
              <a:gd name="connsiteY6" fmla="*/ 10000 h 10000"/>
              <a:gd name="connsiteX7" fmla="*/ 670 w 9833"/>
              <a:gd name="connsiteY7" fmla="*/ 6803 h 10000"/>
              <a:gd name="connsiteX8" fmla="*/ 9814 w 9833"/>
              <a:gd name="connsiteY8" fmla="*/ 7204 h 10000"/>
              <a:gd name="connsiteX9" fmla="*/ 9814 w 9833"/>
              <a:gd name="connsiteY9" fmla="*/ 7204 h 10000"/>
              <a:gd name="connsiteX10" fmla="*/ 9702 w 9833"/>
              <a:gd name="connsiteY10" fmla="*/ 7316 h 10000"/>
              <a:gd name="connsiteX11" fmla="*/ 9615 w 9833"/>
              <a:gd name="connsiteY11" fmla="*/ 5909 h 10000"/>
              <a:gd name="connsiteX12" fmla="*/ 9820 w 9833"/>
              <a:gd name="connsiteY12" fmla="*/ 4932 h 10000"/>
              <a:gd name="connsiteX0" fmla="*/ 9987 w 9992"/>
              <a:gd name="connsiteY0" fmla="*/ 4932 h 10000"/>
              <a:gd name="connsiteX1" fmla="*/ 9981 w 9992"/>
              <a:gd name="connsiteY1" fmla="*/ 2801 h 10000"/>
              <a:gd name="connsiteX2" fmla="*/ 9981 w 9992"/>
              <a:gd name="connsiteY2" fmla="*/ 2801 h 10000"/>
              <a:gd name="connsiteX3" fmla="*/ 681 w 9992"/>
              <a:gd name="connsiteY3" fmla="*/ 3200 h 10000"/>
              <a:gd name="connsiteX4" fmla="*/ 354 w 9992"/>
              <a:gd name="connsiteY4" fmla="*/ 0 h 10000"/>
              <a:gd name="connsiteX5" fmla="*/ 0 w 9992"/>
              <a:gd name="connsiteY5" fmla="*/ 5199 h 10000"/>
              <a:gd name="connsiteX6" fmla="*/ 354 w 9992"/>
              <a:gd name="connsiteY6" fmla="*/ 10000 h 10000"/>
              <a:gd name="connsiteX7" fmla="*/ 681 w 9992"/>
              <a:gd name="connsiteY7" fmla="*/ 6803 h 10000"/>
              <a:gd name="connsiteX8" fmla="*/ 9981 w 9992"/>
              <a:gd name="connsiteY8" fmla="*/ 7204 h 10000"/>
              <a:gd name="connsiteX9" fmla="*/ 9981 w 9992"/>
              <a:gd name="connsiteY9" fmla="*/ 7204 h 10000"/>
              <a:gd name="connsiteX10" fmla="*/ 9867 w 9992"/>
              <a:gd name="connsiteY10" fmla="*/ 7316 h 10000"/>
              <a:gd name="connsiteX11" fmla="*/ 9981 w 9992"/>
              <a:gd name="connsiteY11" fmla="*/ 5613 h 10000"/>
              <a:gd name="connsiteX12" fmla="*/ 9987 w 9992"/>
              <a:gd name="connsiteY12" fmla="*/ 4932 h 10000"/>
              <a:gd name="connsiteX0" fmla="*/ 9995 w 10005"/>
              <a:gd name="connsiteY0" fmla="*/ 4932 h 10000"/>
              <a:gd name="connsiteX1" fmla="*/ 9989 w 10005"/>
              <a:gd name="connsiteY1" fmla="*/ 2801 h 10000"/>
              <a:gd name="connsiteX2" fmla="*/ 9989 w 10005"/>
              <a:gd name="connsiteY2" fmla="*/ 2801 h 10000"/>
              <a:gd name="connsiteX3" fmla="*/ 682 w 10005"/>
              <a:gd name="connsiteY3" fmla="*/ 3200 h 10000"/>
              <a:gd name="connsiteX4" fmla="*/ 354 w 10005"/>
              <a:gd name="connsiteY4" fmla="*/ 0 h 10000"/>
              <a:gd name="connsiteX5" fmla="*/ 0 w 10005"/>
              <a:gd name="connsiteY5" fmla="*/ 5199 h 10000"/>
              <a:gd name="connsiteX6" fmla="*/ 354 w 10005"/>
              <a:gd name="connsiteY6" fmla="*/ 10000 h 10000"/>
              <a:gd name="connsiteX7" fmla="*/ 682 w 10005"/>
              <a:gd name="connsiteY7" fmla="*/ 6803 h 10000"/>
              <a:gd name="connsiteX8" fmla="*/ 9989 w 10005"/>
              <a:gd name="connsiteY8" fmla="*/ 7204 h 10000"/>
              <a:gd name="connsiteX9" fmla="*/ 9989 w 10005"/>
              <a:gd name="connsiteY9" fmla="*/ 7204 h 10000"/>
              <a:gd name="connsiteX10" fmla="*/ 9988 w 10005"/>
              <a:gd name="connsiteY10" fmla="*/ 7316 h 10000"/>
              <a:gd name="connsiteX11" fmla="*/ 9989 w 10005"/>
              <a:gd name="connsiteY11" fmla="*/ 5613 h 10000"/>
              <a:gd name="connsiteX12" fmla="*/ 9995 w 10005"/>
              <a:gd name="connsiteY12" fmla="*/ 493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005" h="10000">
                <a:moveTo>
                  <a:pt x="9995" y="4932"/>
                </a:moveTo>
                <a:cubicBezTo>
                  <a:pt x="9995" y="4463"/>
                  <a:pt x="9990" y="3156"/>
                  <a:pt x="9989" y="2801"/>
                </a:cubicBezTo>
                <a:lnTo>
                  <a:pt x="9989" y="2801"/>
                </a:lnTo>
                <a:cubicBezTo>
                  <a:pt x="8180" y="4803"/>
                  <a:pt x="2815" y="5199"/>
                  <a:pt x="682" y="3200"/>
                </a:cubicBezTo>
                <a:cubicBezTo>
                  <a:pt x="621" y="1201"/>
                  <a:pt x="503" y="0"/>
                  <a:pt x="354" y="0"/>
                </a:cubicBezTo>
                <a:cubicBezTo>
                  <a:pt x="149" y="0"/>
                  <a:pt x="0" y="2403"/>
                  <a:pt x="0" y="5199"/>
                </a:cubicBezTo>
                <a:cubicBezTo>
                  <a:pt x="0" y="7602"/>
                  <a:pt x="149" y="10000"/>
                  <a:pt x="354" y="10000"/>
                </a:cubicBezTo>
                <a:cubicBezTo>
                  <a:pt x="503" y="10000"/>
                  <a:pt x="621" y="8799"/>
                  <a:pt x="682" y="6803"/>
                </a:cubicBezTo>
                <a:cubicBezTo>
                  <a:pt x="3081" y="5199"/>
                  <a:pt x="7914" y="5199"/>
                  <a:pt x="9989" y="7204"/>
                </a:cubicBezTo>
                <a:lnTo>
                  <a:pt x="9989" y="7204"/>
                </a:lnTo>
                <a:cubicBezTo>
                  <a:pt x="9989" y="7223"/>
                  <a:pt x="9306" y="7316"/>
                  <a:pt x="9988" y="7316"/>
                </a:cubicBezTo>
                <a:cubicBezTo>
                  <a:pt x="10028" y="7316"/>
                  <a:pt x="9988" y="6010"/>
                  <a:pt x="9989" y="5613"/>
                </a:cubicBezTo>
                <a:cubicBezTo>
                  <a:pt x="9990" y="5216"/>
                  <a:pt x="9995" y="5401"/>
                  <a:pt x="9995" y="49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/>
          </a:p>
        </p:txBody>
      </p:sp>
      <p:cxnSp>
        <p:nvCxnSpPr>
          <p:cNvPr id="15" name="Straight Connector 103"/>
          <p:cNvCxnSpPr/>
          <p:nvPr/>
        </p:nvCxnSpPr>
        <p:spPr>
          <a:xfrm>
            <a:off x="6114151" y="2480045"/>
            <a:ext cx="0" cy="35896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4" name="Picture 10" descr="Resultado de imagem para grave vector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474" y="3347781"/>
            <a:ext cx="1276589" cy="1504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aixaDeTexto 15"/>
          <p:cNvSpPr txBox="1"/>
          <p:nvPr/>
        </p:nvSpPr>
        <p:spPr>
          <a:xfrm>
            <a:off x="6207378" y="1359569"/>
            <a:ext cx="5447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2"/>
              </a:buClr>
              <a:buSzPct val="75000"/>
            </a:pPr>
            <a:r>
              <a:rPr lang="pt-BR" sz="20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 de Doença</a:t>
            </a:r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 rot="10800000">
            <a:off x="7419836" y="1672061"/>
            <a:ext cx="3022593" cy="230183"/>
          </a:xfrm>
          <a:custGeom>
            <a:avLst/>
            <a:gdLst>
              <a:gd name="T0" fmla="*/ 381 w 425"/>
              <a:gd name="T1" fmla="*/ 0 h 89"/>
              <a:gd name="T2" fmla="*/ 337 w 425"/>
              <a:gd name="T3" fmla="*/ 39 h 89"/>
              <a:gd name="T4" fmla="*/ 337 w 425"/>
              <a:gd name="T5" fmla="*/ 39 h 89"/>
              <a:gd name="T6" fmla="*/ 23 w 425"/>
              <a:gd name="T7" fmla="*/ 40 h 89"/>
              <a:gd name="T8" fmla="*/ 12 w 425"/>
              <a:gd name="T9" fmla="*/ 32 h 89"/>
              <a:gd name="T10" fmla="*/ 0 w 425"/>
              <a:gd name="T11" fmla="*/ 45 h 89"/>
              <a:gd name="T12" fmla="*/ 12 w 425"/>
              <a:gd name="T13" fmla="*/ 57 h 89"/>
              <a:gd name="T14" fmla="*/ 23 w 425"/>
              <a:gd name="T15" fmla="*/ 49 h 89"/>
              <a:gd name="T16" fmla="*/ 337 w 425"/>
              <a:gd name="T17" fmla="*/ 50 h 89"/>
              <a:gd name="T18" fmla="*/ 337 w 425"/>
              <a:gd name="T19" fmla="*/ 50 h 89"/>
              <a:gd name="T20" fmla="*/ 381 w 425"/>
              <a:gd name="T21" fmla="*/ 89 h 89"/>
              <a:gd name="T22" fmla="*/ 425 w 425"/>
              <a:gd name="T23" fmla="*/ 45 h 89"/>
              <a:gd name="T24" fmla="*/ 381 w 425"/>
              <a:gd name="T25" fmla="*/ 0 h 89"/>
              <a:gd name="connsiteX0" fmla="*/ 8965 w 10000"/>
              <a:gd name="connsiteY0" fmla="*/ 0 h 7012"/>
              <a:gd name="connsiteX1" fmla="*/ 7929 w 10000"/>
              <a:gd name="connsiteY1" fmla="*/ 4382 h 7012"/>
              <a:gd name="connsiteX2" fmla="*/ 7929 w 10000"/>
              <a:gd name="connsiteY2" fmla="*/ 4382 h 7012"/>
              <a:gd name="connsiteX3" fmla="*/ 541 w 10000"/>
              <a:gd name="connsiteY3" fmla="*/ 4494 h 7012"/>
              <a:gd name="connsiteX4" fmla="*/ 282 w 10000"/>
              <a:gd name="connsiteY4" fmla="*/ 3596 h 7012"/>
              <a:gd name="connsiteX5" fmla="*/ 0 w 10000"/>
              <a:gd name="connsiteY5" fmla="*/ 5056 h 7012"/>
              <a:gd name="connsiteX6" fmla="*/ 282 w 10000"/>
              <a:gd name="connsiteY6" fmla="*/ 6404 h 7012"/>
              <a:gd name="connsiteX7" fmla="*/ 541 w 10000"/>
              <a:gd name="connsiteY7" fmla="*/ 5506 h 7012"/>
              <a:gd name="connsiteX8" fmla="*/ 7929 w 10000"/>
              <a:gd name="connsiteY8" fmla="*/ 5618 h 7012"/>
              <a:gd name="connsiteX9" fmla="*/ 7929 w 10000"/>
              <a:gd name="connsiteY9" fmla="*/ 5618 h 7012"/>
              <a:gd name="connsiteX10" fmla="*/ 8879 w 10000"/>
              <a:gd name="connsiteY10" fmla="*/ 7012 h 7012"/>
              <a:gd name="connsiteX11" fmla="*/ 10000 w 10000"/>
              <a:gd name="connsiteY11" fmla="*/ 5056 h 7012"/>
              <a:gd name="connsiteX12" fmla="*/ 8965 w 10000"/>
              <a:gd name="connsiteY12" fmla="*/ 0 h 7012"/>
              <a:gd name="connsiteX0" fmla="*/ 8965 w 9118"/>
              <a:gd name="connsiteY0" fmla="*/ 3 h 10003"/>
              <a:gd name="connsiteX1" fmla="*/ 7929 w 9118"/>
              <a:gd name="connsiteY1" fmla="*/ 6252 h 10003"/>
              <a:gd name="connsiteX2" fmla="*/ 7929 w 9118"/>
              <a:gd name="connsiteY2" fmla="*/ 6252 h 10003"/>
              <a:gd name="connsiteX3" fmla="*/ 541 w 9118"/>
              <a:gd name="connsiteY3" fmla="*/ 6412 h 10003"/>
              <a:gd name="connsiteX4" fmla="*/ 282 w 9118"/>
              <a:gd name="connsiteY4" fmla="*/ 5131 h 10003"/>
              <a:gd name="connsiteX5" fmla="*/ 0 w 9118"/>
              <a:gd name="connsiteY5" fmla="*/ 7213 h 10003"/>
              <a:gd name="connsiteX6" fmla="*/ 282 w 9118"/>
              <a:gd name="connsiteY6" fmla="*/ 9136 h 10003"/>
              <a:gd name="connsiteX7" fmla="*/ 541 w 9118"/>
              <a:gd name="connsiteY7" fmla="*/ 7855 h 10003"/>
              <a:gd name="connsiteX8" fmla="*/ 7929 w 9118"/>
              <a:gd name="connsiteY8" fmla="*/ 8015 h 10003"/>
              <a:gd name="connsiteX9" fmla="*/ 7929 w 9118"/>
              <a:gd name="connsiteY9" fmla="*/ 8015 h 10003"/>
              <a:gd name="connsiteX10" fmla="*/ 8879 w 9118"/>
              <a:gd name="connsiteY10" fmla="*/ 10003 h 10003"/>
              <a:gd name="connsiteX11" fmla="*/ 8799 w 9118"/>
              <a:gd name="connsiteY11" fmla="*/ 6929 h 10003"/>
              <a:gd name="connsiteX12" fmla="*/ 8965 w 9118"/>
              <a:gd name="connsiteY12" fmla="*/ 3 h 10003"/>
              <a:gd name="connsiteX0" fmla="*/ 8797 w 10036"/>
              <a:gd name="connsiteY0" fmla="*/ 4 h 6877"/>
              <a:gd name="connsiteX1" fmla="*/ 8696 w 10036"/>
              <a:gd name="connsiteY1" fmla="*/ 3127 h 6877"/>
              <a:gd name="connsiteX2" fmla="*/ 8696 w 10036"/>
              <a:gd name="connsiteY2" fmla="*/ 3127 h 6877"/>
              <a:gd name="connsiteX3" fmla="*/ 593 w 10036"/>
              <a:gd name="connsiteY3" fmla="*/ 3287 h 6877"/>
              <a:gd name="connsiteX4" fmla="*/ 309 w 10036"/>
              <a:gd name="connsiteY4" fmla="*/ 2006 h 6877"/>
              <a:gd name="connsiteX5" fmla="*/ 0 w 10036"/>
              <a:gd name="connsiteY5" fmla="*/ 4088 h 6877"/>
              <a:gd name="connsiteX6" fmla="*/ 309 w 10036"/>
              <a:gd name="connsiteY6" fmla="*/ 6010 h 6877"/>
              <a:gd name="connsiteX7" fmla="*/ 593 w 10036"/>
              <a:gd name="connsiteY7" fmla="*/ 4730 h 6877"/>
              <a:gd name="connsiteX8" fmla="*/ 8696 w 10036"/>
              <a:gd name="connsiteY8" fmla="*/ 4890 h 6877"/>
              <a:gd name="connsiteX9" fmla="*/ 8696 w 10036"/>
              <a:gd name="connsiteY9" fmla="*/ 4890 h 6877"/>
              <a:gd name="connsiteX10" fmla="*/ 9738 w 10036"/>
              <a:gd name="connsiteY10" fmla="*/ 6877 h 6877"/>
              <a:gd name="connsiteX11" fmla="*/ 9650 w 10036"/>
              <a:gd name="connsiteY11" fmla="*/ 3804 h 6877"/>
              <a:gd name="connsiteX12" fmla="*/ 8797 w 10036"/>
              <a:gd name="connsiteY12" fmla="*/ 4 h 6877"/>
              <a:gd name="connsiteX0" fmla="*/ 8765 w 9615"/>
              <a:gd name="connsiteY0" fmla="*/ 5 h 8738"/>
              <a:gd name="connsiteX1" fmla="*/ 8665 w 9615"/>
              <a:gd name="connsiteY1" fmla="*/ 4546 h 8738"/>
              <a:gd name="connsiteX2" fmla="*/ 8665 w 9615"/>
              <a:gd name="connsiteY2" fmla="*/ 4546 h 8738"/>
              <a:gd name="connsiteX3" fmla="*/ 591 w 9615"/>
              <a:gd name="connsiteY3" fmla="*/ 4779 h 8738"/>
              <a:gd name="connsiteX4" fmla="*/ 308 w 9615"/>
              <a:gd name="connsiteY4" fmla="*/ 2916 h 8738"/>
              <a:gd name="connsiteX5" fmla="*/ 0 w 9615"/>
              <a:gd name="connsiteY5" fmla="*/ 5943 h 8738"/>
              <a:gd name="connsiteX6" fmla="*/ 308 w 9615"/>
              <a:gd name="connsiteY6" fmla="*/ 8738 h 8738"/>
              <a:gd name="connsiteX7" fmla="*/ 591 w 9615"/>
              <a:gd name="connsiteY7" fmla="*/ 6877 h 8738"/>
              <a:gd name="connsiteX8" fmla="*/ 8665 w 9615"/>
              <a:gd name="connsiteY8" fmla="*/ 7110 h 8738"/>
              <a:gd name="connsiteX9" fmla="*/ 8665 w 9615"/>
              <a:gd name="connsiteY9" fmla="*/ 7110 h 8738"/>
              <a:gd name="connsiteX10" fmla="*/ 8625 w 9615"/>
              <a:gd name="connsiteY10" fmla="*/ 7521 h 8738"/>
              <a:gd name="connsiteX11" fmla="*/ 9615 w 9615"/>
              <a:gd name="connsiteY11" fmla="*/ 5530 h 8738"/>
              <a:gd name="connsiteX12" fmla="*/ 8765 w 9615"/>
              <a:gd name="connsiteY12" fmla="*/ 5 h 8738"/>
              <a:gd name="connsiteX0" fmla="*/ 9018 w 10000"/>
              <a:gd name="connsiteY0" fmla="*/ 2814 h 6663"/>
              <a:gd name="connsiteX1" fmla="*/ 9012 w 10000"/>
              <a:gd name="connsiteY1" fmla="*/ 1866 h 6663"/>
              <a:gd name="connsiteX2" fmla="*/ 9012 w 10000"/>
              <a:gd name="connsiteY2" fmla="*/ 1866 h 6663"/>
              <a:gd name="connsiteX3" fmla="*/ 615 w 10000"/>
              <a:gd name="connsiteY3" fmla="*/ 2132 h 6663"/>
              <a:gd name="connsiteX4" fmla="*/ 320 w 10000"/>
              <a:gd name="connsiteY4" fmla="*/ 0 h 6663"/>
              <a:gd name="connsiteX5" fmla="*/ 0 w 10000"/>
              <a:gd name="connsiteY5" fmla="*/ 3464 h 6663"/>
              <a:gd name="connsiteX6" fmla="*/ 320 w 10000"/>
              <a:gd name="connsiteY6" fmla="*/ 6663 h 6663"/>
              <a:gd name="connsiteX7" fmla="*/ 615 w 10000"/>
              <a:gd name="connsiteY7" fmla="*/ 4533 h 6663"/>
              <a:gd name="connsiteX8" fmla="*/ 9012 w 10000"/>
              <a:gd name="connsiteY8" fmla="*/ 4800 h 6663"/>
              <a:gd name="connsiteX9" fmla="*/ 9012 w 10000"/>
              <a:gd name="connsiteY9" fmla="*/ 4800 h 6663"/>
              <a:gd name="connsiteX10" fmla="*/ 8970 w 10000"/>
              <a:gd name="connsiteY10" fmla="*/ 5270 h 6663"/>
              <a:gd name="connsiteX11" fmla="*/ 10000 w 10000"/>
              <a:gd name="connsiteY11" fmla="*/ 2992 h 6663"/>
              <a:gd name="connsiteX12" fmla="*/ 9018 w 10000"/>
              <a:gd name="connsiteY12" fmla="*/ 2814 h 6663"/>
              <a:gd name="connsiteX0" fmla="*/ 9018 w 9267"/>
              <a:gd name="connsiteY0" fmla="*/ 4223 h 10000"/>
              <a:gd name="connsiteX1" fmla="*/ 9012 w 9267"/>
              <a:gd name="connsiteY1" fmla="*/ 2801 h 10000"/>
              <a:gd name="connsiteX2" fmla="*/ 9012 w 9267"/>
              <a:gd name="connsiteY2" fmla="*/ 2801 h 10000"/>
              <a:gd name="connsiteX3" fmla="*/ 615 w 9267"/>
              <a:gd name="connsiteY3" fmla="*/ 3200 h 10000"/>
              <a:gd name="connsiteX4" fmla="*/ 320 w 9267"/>
              <a:gd name="connsiteY4" fmla="*/ 0 h 10000"/>
              <a:gd name="connsiteX5" fmla="*/ 0 w 9267"/>
              <a:gd name="connsiteY5" fmla="*/ 5199 h 10000"/>
              <a:gd name="connsiteX6" fmla="*/ 320 w 9267"/>
              <a:gd name="connsiteY6" fmla="*/ 10000 h 10000"/>
              <a:gd name="connsiteX7" fmla="*/ 615 w 9267"/>
              <a:gd name="connsiteY7" fmla="*/ 6803 h 10000"/>
              <a:gd name="connsiteX8" fmla="*/ 9012 w 9267"/>
              <a:gd name="connsiteY8" fmla="*/ 7204 h 10000"/>
              <a:gd name="connsiteX9" fmla="*/ 9012 w 9267"/>
              <a:gd name="connsiteY9" fmla="*/ 7204 h 10000"/>
              <a:gd name="connsiteX10" fmla="*/ 8970 w 9267"/>
              <a:gd name="connsiteY10" fmla="*/ 7909 h 10000"/>
              <a:gd name="connsiteX11" fmla="*/ 8976 w 9267"/>
              <a:gd name="connsiteY11" fmla="*/ 6618 h 10000"/>
              <a:gd name="connsiteX12" fmla="*/ 9018 w 9267"/>
              <a:gd name="connsiteY12" fmla="*/ 4223 h 10000"/>
              <a:gd name="connsiteX0" fmla="*/ 9731 w 9963"/>
              <a:gd name="connsiteY0" fmla="*/ 4223 h 10000"/>
              <a:gd name="connsiteX1" fmla="*/ 9725 w 9963"/>
              <a:gd name="connsiteY1" fmla="*/ 2801 h 10000"/>
              <a:gd name="connsiteX2" fmla="*/ 9725 w 9963"/>
              <a:gd name="connsiteY2" fmla="*/ 2801 h 10000"/>
              <a:gd name="connsiteX3" fmla="*/ 664 w 9963"/>
              <a:gd name="connsiteY3" fmla="*/ 3200 h 10000"/>
              <a:gd name="connsiteX4" fmla="*/ 345 w 9963"/>
              <a:gd name="connsiteY4" fmla="*/ 0 h 10000"/>
              <a:gd name="connsiteX5" fmla="*/ 0 w 9963"/>
              <a:gd name="connsiteY5" fmla="*/ 5199 h 10000"/>
              <a:gd name="connsiteX6" fmla="*/ 345 w 9963"/>
              <a:gd name="connsiteY6" fmla="*/ 10000 h 10000"/>
              <a:gd name="connsiteX7" fmla="*/ 664 w 9963"/>
              <a:gd name="connsiteY7" fmla="*/ 6803 h 10000"/>
              <a:gd name="connsiteX8" fmla="*/ 9725 w 9963"/>
              <a:gd name="connsiteY8" fmla="*/ 7204 h 10000"/>
              <a:gd name="connsiteX9" fmla="*/ 9725 w 9963"/>
              <a:gd name="connsiteY9" fmla="*/ 7204 h 10000"/>
              <a:gd name="connsiteX10" fmla="*/ 9680 w 9963"/>
              <a:gd name="connsiteY10" fmla="*/ 7909 h 10000"/>
              <a:gd name="connsiteX11" fmla="*/ 9528 w 9963"/>
              <a:gd name="connsiteY11" fmla="*/ 5909 h 10000"/>
              <a:gd name="connsiteX12" fmla="*/ 9731 w 9963"/>
              <a:gd name="connsiteY12" fmla="*/ 4223 h 10000"/>
              <a:gd name="connsiteX0" fmla="*/ 9397 w 10012"/>
              <a:gd name="connsiteY0" fmla="*/ 4223 h 10000"/>
              <a:gd name="connsiteX1" fmla="*/ 9761 w 10012"/>
              <a:gd name="connsiteY1" fmla="*/ 2801 h 10000"/>
              <a:gd name="connsiteX2" fmla="*/ 9761 w 10012"/>
              <a:gd name="connsiteY2" fmla="*/ 2801 h 10000"/>
              <a:gd name="connsiteX3" fmla="*/ 666 w 10012"/>
              <a:gd name="connsiteY3" fmla="*/ 3200 h 10000"/>
              <a:gd name="connsiteX4" fmla="*/ 346 w 10012"/>
              <a:gd name="connsiteY4" fmla="*/ 0 h 10000"/>
              <a:gd name="connsiteX5" fmla="*/ 0 w 10012"/>
              <a:gd name="connsiteY5" fmla="*/ 5199 h 10000"/>
              <a:gd name="connsiteX6" fmla="*/ 346 w 10012"/>
              <a:gd name="connsiteY6" fmla="*/ 10000 h 10000"/>
              <a:gd name="connsiteX7" fmla="*/ 666 w 10012"/>
              <a:gd name="connsiteY7" fmla="*/ 6803 h 10000"/>
              <a:gd name="connsiteX8" fmla="*/ 9761 w 10012"/>
              <a:gd name="connsiteY8" fmla="*/ 7204 h 10000"/>
              <a:gd name="connsiteX9" fmla="*/ 9761 w 10012"/>
              <a:gd name="connsiteY9" fmla="*/ 7204 h 10000"/>
              <a:gd name="connsiteX10" fmla="*/ 9716 w 10012"/>
              <a:gd name="connsiteY10" fmla="*/ 7909 h 10000"/>
              <a:gd name="connsiteX11" fmla="*/ 9563 w 10012"/>
              <a:gd name="connsiteY11" fmla="*/ 5909 h 10000"/>
              <a:gd name="connsiteX12" fmla="*/ 9397 w 10012"/>
              <a:gd name="connsiteY12" fmla="*/ 4223 h 10000"/>
              <a:gd name="connsiteX0" fmla="*/ 9767 w 10000"/>
              <a:gd name="connsiteY0" fmla="*/ 4932 h 10000"/>
              <a:gd name="connsiteX1" fmla="*/ 9761 w 10000"/>
              <a:gd name="connsiteY1" fmla="*/ 2801 h 10000"/>
              <a:gd name="connsiteX2" fmla="*/ 9761 w 10000"/>
              <a:gd name="connsiteY2" fmla="*/ 2801 h 10000"/>
              <a:gd name="connsiteX3" fmla="*/ 666 w 10000"/>
              <a:gd name="connsiteY3" fmla="*/ 3200 h 10000"/>
              <a:gd name="connsiteX4" fmla="*/ 346 w 10000"/>
              <a:gd name="connsiteY4" fmla="*/ 0 h 10000"/>
              <a:gd name="connsiteX5" fmla="*/ 0 w 10000"/>
              <a:gd name="connsiteY5" fmla="*/ 5199 h 10000"/>
              <a:gd name="connsiteX6" fmla="*/ 346 w 10000"/>
              <a:gd name="connsiteY6" fmla="*/ 10000 h 10000"/>
              <a:gd name="connsiteX7" fmla="*/ 666 w 10000"/>
              <a:gd name="connsiteY7" fmla="*/ 6803 h 10000"/>
              <a:gd name="connsiteX8" fmla="*/ 9761 w 10000"/>
              <a:gd name="connsiteY8" fmla="*/ 7204 h 10000"/>
              <a:gd name="connsiteX9" fmla="*/ 9761 w 10000"/>
              <a:gd name="connsiteY9" fmla="*/ 7204 h 10000"/>
              <a:gd name="connsiteX10" fmla="*/ 9716 w 10000"/>
              <a:gd name="connsiteY10" fmla="*/ 7909 h 10000"/>
              <a:gd name="connsiteX11" fmla="*/ 9563 w 10000"/>
              <a:gd name="connsiteY11" fmla="*/ 5909 h 10000"/>
              <a:gd name="connsiteX12" fmla="*/ 9767 w 10000"/>
              <a:gd name="connsiteY12" fmla="*/ 4932 h 10000"/>
              <a:gd name="connsiteX0" fmla="*/ 9767 w 10150"/>
              <a:gd name="connsiteY0" fmla="*/ 4932 h 13542"/>
              <a:gd name="connsiteX1" fmla="*/ 9761 w 10150"/>
              <a:gd name="connsiteY1" fmla="*/ 2801 h 13542"/>
              <a:gd name="connsiteX2" fmla="*/ 9761 w 10150"/>
              <a:gd name="connsiteY2" fmla="*/ 2801 h 13542"/>
              <a:gd name="connsiteX3" fmla="*/ 666 w 10150"/>
              <a:gd name="connsiteY3" fmla="*/ 3200 h 13542"/>
              <a:gd name="connsiteX4" fmla="*/ 346 w 10150"/>
              <a:gd name="connsiteY4" fmla="*/ 0 h 13542"/>
              <a:gd name="connsiteX5" fmla="*/ 0 w 10150"/>
              <a:gd name="connsiteY5" fmla="*/ 5199 h 13542"/>
              <a:gd name="connsiteX6" fmla="*/ 346 w 10150"/>
              <a:gd name="connsiteY6" fmla="*/ 10000 h 13542"/>
              <a:gd name="connsiteX7" fmla="*/ 666 w 10150"/>
              <a:gd name="connsiteY7" fmla="*/ 6803 h 13542"/>
              <a:gd name="connsiteX8" fmla="*/ 9761 w 10150"/>
              <a:gd name="connsiteY8" fmla="*/ 7204 h 13542"/>
              <a:gd name="connsiteX9" fmla="*/ 9761 w 10150"/>
              <a:gd name="connsiteY9" fmla="*/ 7204 h 13542"/>
              <a:gd name="connsiteX10" fmla="*/ 9893 w 10150"/>
              <a:gd name="connsiteY10" fmla="*/ 13542 h 13542"/>
              <a:gd name="connsiteX11" fmla="*/ 9563 w 10150"/>
              <a:gd name="connsiteY11" fmla="*/ 5909 h 13542"/>
              <a:gd name="connsiteX12" fmla="*/ 9767 w 10150"/>
              <a:gd name="connsiteY12" fmla="*/ 4932 h 13542"/>
              <a:gd name="connsiteX0" fmla="*/ 9767 w 9946"/>
              <a:gd name="connsiteY0" fmla="*/ 4932 h 10000"/>
              <a:gd name="connsiteX1" fmla="*/ 9761 w 9946"/>
              <a:gd name="connsiteY1" fmla="*/ 2801 h 10000"/>
              <a:gd name="connsiteX2" fmla="*/ 9761 w 9946"/>
              <a:gd name="connsiteY2" fmla="*/ 2801 h 10000"/>
              <a:gd name="connsiteX3" fmla="*/ 666 w 9946"/>
              <a:gd name="connsiteY3" fmla="*/ 3200 h 10000"/>
              <a:gd name="connsiteX4" fmla="*/ 346 w 9946"/>
              <a:gd name="connsiteY4" fmla="*/ 0 h 10000"/>
              <a:gd name="connsiteX5" fmla="*/ 0 w 9946"/>
              <a:gd name="connsiteY5" fmla="*/ 5199 h 10000"/>
              <a:gd name="connsiteX6" fmla="*/ 346 w 9946"/>
              <a:gd name="connsiteY6" fmla="*/ 10000 h 10000"/>
              <a:gd name="connsiteX7" fmla="*/ 666 w 9946"/>
              <a:gd name="connsiteY7" fmla="*/ 6803 h 10000"/>
              <a:gd name="connsiteX8" fmla="*/ 9761 w 9946"/>
              <a:gd name="connsiteY8" fmla="*/ 7204 h 10000"/>
              <a:gd name="connsiteX9" fmla="*/ 9761 w 9946"/>
              <a:gd name="connsiteY9" fmla="*/ 7204 h 10000"/>
              <a:gd name="connsiteX10" fmla="*/ 9650 w 9946"/>
              <a:gd name="connsiteY10" fmla="*/ 7316 h 10000"/>
              <a:gd name="connsiteX11" fmla="*/ 9563 w 9946"/>
              <a:gd name="connsiteY11" fmla="*/ 5909 h 10000"/>
              <a:gd name="connsiteX12" fmla="*/ 9767 w 9946"/>
              <a:gd name="connsiteY12" fmla="*/ 4932 h 10000"/>
              <a:gd name="connsiteX0" fmla="*/ 9820 w 9833"/>
              <a:gd name="connsiteY0" fmla="*/ 4932 h 10000"/>
              <a:gd name="connsiteX1" fmla="*/ 9814 w 9833"/>
              <a:gd name="connsiteY1" fmla="*/ 2801 h 10000"/>
              <a:gd name="connsiteX2" fmla="*/ 9814 w 9833"/>
              <a:gd name="connsiteY2" fmla="*/ 2801 h 10000"/>
              <a:gd name="connsiteX3" fmla="*/ 670 w 9833"/>
              <a:gd name="connsiteY3" fmla="*/ 3200 h 10000"/>
              <a:gd name="connsiteX4" fmla="*/ 348 w 9833"/>
              <a:gd name="connsiteY4" fmla="*/ 0 h 10000"/>
              <a:gd name="connsiteX5" fmla="*/ 0 w 9833"/>
              <a:gd name="connsiteY5" fmla="*/ 5199 h 10000"/>
              <a:gd name="connsiteX6" fmla="*/ 348 w 9833"/>
              <a:gd name="connsiteY6" fmla="*/ 10000 h 10000"/>
              <a:gd name="connsiteX7" fmla="*/ 670 w 9833"/>
              <a:gd name="connsiteY7" fmla="*/ 6803 h 10000"/>
              <a:gd name="connsiteX8" fmla="*/ 9814 w 9833"/>
              <a:gd name="connsiteY8" fmla="*/ 7204 h 10000"/>
              <a:gd name="connsiteX9" fmla="*/ 9814 w 9833"/>
              <a:gd name="connsiteY9" fmla="*/ 7204 h 10000"/>
              <a:gd name="connsiteX10" fmla="*/ 9702 w 9833"/>
              <a:gd name="connsiteY10" fmla="*/ 7316 h 10000"/>
              <a:gd name="connsiteX11" fmla="*/ 9615 w 9833"/>
              <a:gd name="connsiteY11" fmla="*/ 5909 h 10000"/>
              <a:gd name="connsiteX12" fmla="*/ 9820 w 9833"/>
              <a:gd name="connsiteY12" fmla="*/ 4932 h 10000"/>
              <a:gd name="connsiteX0" fmla="*/ 9987 w 9992"/>
              <a:gd name="connsiteY0" fmla="*/ 4932 h 10000"/>
              <a:gd name="connsiteX1" fmla="*/ 9981 w 9992"/>
              <a:gd name="connsiteY1" fmla="*/ 2801 h 10000"/>
              <a:gd name="connsiteX2" fmla="*/ 9981 w 9992"/>
              <a:gd name="connsiteY2" fmla="*/ 2801 h 10000"/>
              <a:gd name="connsiteX3" fmla="*/ 681 w 9992"/>
              <a:gd name="connsiteY3" fmla="*/ 3200 h 10000"/>
              <a:gd name="connsiteX4" fmla="*/ 354 w 9992"/>
              <a:gd name="connsiteY4" fmla="*/ 0 h 10000"/>
              <a:gd name="connsiteX5" fmla="*/ 0 w 9992"/>
              <a:gd name="connsiteY5" fmla="*/ 5199 h 10000"/>
              <a:gd name="connsiteX6" fmla="*/ 354 w 9992"/>
              <a:gd name="connsiteY6" fmla="*/ 10000 h 10000"/>
              <a:gd name="connsiteX7" fmla="*/ 681 w 9992"/>
              <a:gd name="connsiteY7" fmla="*/ 6803 h 10000"/>
              <a:gd name="connsiteX8" fmla="*/ 9981 w 9992"/>
              <a:gd name="connsiteY8" fmla="*/ 7204 h 10000"/>
              <a:gd name="connsiteX9" fmla="*/ 9981 w 9992"/>
              <a:gd name="connsiteY9" fmla="*/ 7204 h 10000"/>
              <a:gd name="connsiteX10" fmla="*/ 9867 w 9992"/>
              <a:gd name="connsiteY10" fmla="*/ 7316 h 10000"/>
              <a:gd name="connsiteX11" fmla="*/ 9981 w 9992"/>
              <a:gd name="connsiteY11" fmla="*/ 5613 h 10000"/>
              <a:gd name="connsiteX12" fmla="*/ 9987 w 9992"/>
              <a:gd name="connsiteY12" fmla="*/ 4932 h 10000"/>
              <a:gd name="connsiteX0" fmla="*/ 9995 w 10005"/>
              <a:gd name="connsiteY0" fmla="*/ 4932 h 10000"/>
              <a:gd name="connsiteX1" fmla="*/ 9989 w 10005"/>
              <a:gd name="connsiteY1" fmla="*/ 2801 h 10000"/>
              <a:gd name="connsiteX2" fmla="*/ 9989 w 10005"/>
              <a:gd name="connsiteY2" fmla="*/ 2801 h 10000"/>
              <a:gd name="connsiteX3" fmla="*/ 682 w 10005"/>
              <a:gd name="connsiteY3" fmla="*/ 3200 h 10000"/>
              <a:gd name="connsiteX4" fmla="*/ 354 w 10005"/>
              <a:gd name="connsiteY4" fmla="*/ 0 h 10000"/>
              <a:gd name="connsiteX5" fmla="*/ 0 w 10005"/>
              <a:gd name="connsiteY5" fmla="*/ 5199 h 10000"/>
              <a:gd name="connsiteX6" fmla="*/ 354 w 10005"/>
              <a:gd name="connsiteY6" fmla="*/ 10000 h 10000"/>
              <a:gd name="connsiteX7" fmla="*/ 682 w 10005"/>
              <a:gd name="connsiteY7" fmla="*/ 6803 h 10000"/>
              <a:gd name="connsiteX8" fmla="*/ 9989 w 10005"/>
              <a:gd name="connsiteY8" fmla="*/ 7204 h 10000"/>
              <a:gd name="connsiteX9" fmla="*/ 9989 w 10005"/>
              <a:gd name="connsiteY9" fmla="*/ 7204 h 10000"/>
              <a:gd name="connsiteX10" fmla="*/ 9988 w 10005"/>
              <a:gd name="connsiteY10" fmla="*/ 7316 h 10000"/>
              <a:gd name="connsiteX11" fmla="*/ 9989 w 10005"/>
              <a:gd name="connsiteY11" fmla="*/ 5613 h 10000"/>
              <a:gd name="connsiteX12" fmla="*/ 9995 w 10005"/>
              <a:gd name="connsiteY12" fmla="*/ 493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005" h="10000">
                <a:moveTo>
                  <a:pt x="9995" y="4932"/>
                </a:moveTo>
                <a:cubicBezTo>
                  <a:pt x="9995" y="4463"/>
                  <a:pt x="9990" y="3156"/>
                  <a:pt x="9989" y="2801"/>
                </a:cubicBezTo>
                <a:lnTo>
                  <a:pt x="9989" y="2801"/>
                </a:lnTo>
                <a:cubicBezTo>
                  <a:pt x="8180" y="4803"/>
                  <a:pt x="2815" y="5199"/>
                  <a:pt x="682" y="3200"/>
                </a:cubicBezTo>
                <a:cubicBezTo>
                  <a:pt x="621" y="1201"/>
                  <a:pt x="503" y="0"/>
                  <a:pt x="354" y="0"/>
                </a:cubicBezTo>
                <a:cubicBezTo>
                  <a:pt x="149" y="0"/>
                  <a:pt x="0" y="2403"/>
                  <a:pt x="0" y="5199"/>
                </a:cubicBezTo>
                <a:cubicBezTo>
                  <a:pt x="0" y="7602"/>
                  <a:pt x="149" y="10000"/>
                  <a:pt x="354" y="10000"/>
                </a:cubicBezTo>
                <a:cubicBezTo>
                  <a:pt x="503" y="10000"/>
                  <a:pt x="621" y="8799"/>
                  <a:pt x="682" y="6803"/>
                </a:cubicBezTo>
                <a:cubicBezTo>
                  <a:pt x="3081" y="5199"/>
                  <a:pt x="7914" y="5199"/>
                  <a:pt x="9989" y="7204"/>
                </a:cubicBezTo>
                <a:lnTo>
                  <a:pt x="9989" y="7204"/>
                </a:lnTo>
                <a:cubicBezTo>
                  <a:pt x="9989" y="7223"/>
                  <a:pt x="9306" y="7316"/>
                  <a:pt x="9988" y="7316"/>
                </a:cubicBezTo>
                <a:cubicBezTo>
                  <a:pt x="10028" y="7316"/>
                  <a:pt x="9988" y="6010"/>
                  <a:pt x="9989" y="5613"/>
                </a:cubicBezTo>
                <a:cubicBezTo>
                  <a:pt x="9990" y="5216"/>
                  <a:pt x="9995" y="5401"/>
                  <a:pt x="9995" y="49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/>
          </a:p>
        </p:txBody>
      </p:sp>
      <p:sp>
        <p:nvSpPr>
          <p:cNvPr id="18" name="TextBox 72"/>
          <p:cNvSpPr txBox="1"/>
          <p:nvPr/>
        </p:nvSpPr>
        <p:spPr>
          <a:xfrm>
            <a:off x="11284150" y="295104"/>
            <a:ext cx="292031" cy="323147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id-ID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13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23757" y="572012"/>
            <a:ext cx="8991600" cy="1242721"/>
          </a:xfrm>
        </p:spPr>
        <p:txBody>
          <a:bodyPr/>
          <a:lstStyle/>
          <a:p>
            <a:r>
              <a:rPr lang="pt-BR" dirty="0"/>
              <a:t>O que temos?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814396" y="2351314"/>
            <a:ext cx="8018585" cy="2168435"/>
          </a:xfrm>
        </p:spPr>
        <p:txBody>
          <a:bodyPr>
            <a:noAutofit/>
          </a:bodyPr>
          <a:lstStyle/>
          <a:p>
            <a:r>
              <a:rPr lang="pt-BR" sz="2400" dirty="0">
                <a:solidFill>
                  <a:srgbClr val="C00000"/>
                </a:solidFill>
              </a:rPr>
              <a:t>No momento atual, de forma similar a sistemas de saúde de muitos outros países, o SUS está enfrentando uma crise causada pelo desencontro entre as condições de saúde e um sistema de saúde voltado para o atendimento de condições agudas, que é reativo, episódico, focado na doença e sem o protagonismo dos usuários no cuidado com sua saúde.</a:t>
            </a:r>
          </a:p>
        </p:txBody>
      </p:sp>
    </p:spTree>
    <p:extLst>
      <p:ext uri="{BB962C8B-B14F-4D97-AF65-F5344CB8AC3E}">
        <p14:creationId xmlns:p14="http://schemas.microsoft.com/office/powerpoint/2010/main" val="4289381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ChangeArrowheads="1"/>
          </p:cNvSpPr>
          <p:nvPr/>
        </p:nvSpPr>
        <p:spPr bwMode="auto">
          <a:xfrm>
            <a:off x="327398" y="478497"/>
            <a:ext cx="51435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pt-BR" sz="2700" b="1" dirty="0">
                <a:solidFill>
                  <a:schemeClr val="tx2"/>
                </a:solidFill>
              </a:rPr>
              <a:t>10 principais causas de perda de DALY, por sexo, Brasil, 1998</a:t>
            </a:r>
            <a:endParaRPr lang="en-US" altLang="pt-BR" sz="2700" b="1" dirty="0">
              <a:solidFill>
                <a:schemeClr val="tx2"/>
              </a:solidFill>
            </a:endParaRPr>
          </a:p>
        </p:txBody>
      </p:sp>
      <p:grpSp>
        <p:nvGrpSpPr>
          <p:cNvPr id="342019" name="Group 3"/>
          <p:cNvGrpSpPr>
            <a:grpSpLocks/>
          </p:cNvGrpSpPr>
          <p:nvPr/>
        </p:nvGrpSpPr>
        <p:grpSpPr bwMode="auto">
          <a:xfrm>
            <a:off x="399840" y="1581164"/>
            <a:ext cx="5071057" cy="4764448"/>
            <a:chOff x="144" y="1056"/>
            <a:chExt cx="4128" cy="4421"/>
          </a:xfrm>
        </p:grpSpPr>
        <p:sp>
          <p:nvSpPr>
            <p:cNvPr id="342020" name="Rectangle 4"/>
            <p:cNvSpPr>
              <a:spLocks noChangeArrowheads="1"/>
            </p:cNvSpPr>
            <p:nvPr/>
          </p:nvSpPr>
          <p:spPr bwMode="auto">
            <a:xfrm>
              <a:off x="3936" y="1457"/>
              <a:ext cx="336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6,3</a:t>
              </a:r>
            </a:p>
          </p:txBody>
        </p:sp>
        <p:sp>
          <p:nvSpPr>
            <p:cNvPr id="342021" name="Rectangle 5"/>
            <p:cNvSpPr>
              <a:spLocks noChangeArrowheads="1"/>
            </p:cNvSpPr>
            <p:nvPr/>
          </p:nvSpPr>
          <p:spPr bwMode="auto">
            <a:xfrm>
              <a:off x="2304" y="1457"/>
              <a:ext cx="1632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Tr</a:t>
              </a:r>
              <a:r>
                <a:rPr lang="pt-BR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ns</a:t>
              </a:r>
              <a:r>
                <a:rPr lang="en-US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 depres recor</a:t>
              </a:r>
            </a:p>
          </p:txBody>
        </p:sp>
        <p:sp>
          <p:nvSpPr>
            <p:cNvPr id="342022" name="Rectangle 6"/>
            <p:cNvSpPr>
              <a:spLocks noChangeArrowheads="1"/>
            </p:cNvSpPr>
            <p:nvPr/>
          </p:nvSpPr>
          <p:spPr bwMode="auto">
            <a:xfrm>
              <a:off x="2064" y="1457"/>
              <a:ext cx="240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1</a:t>
              </a:r>
            </a:p>
          </p:txBody>
        </p:sp>
        <p:sp>
          <p:nvSpPr>
            <p:cNvPr id="342023" name="Rectangle 7"/>
            <p:cNvSpPr>
              <a:spLocks noChangeArrowheads="1"/>
            </p:cNvSpPr>
            <p:nvPr/>
          </p:nvSpPr>
          <p:spPr bwMode="auto">
            <a:xfrm>
              <a:off x="480" y="1457"/>
              <a:ext cx="1584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Violência</a:t>
              </a:r>
            </a:p>
          </p:txBody>
        </p:sp>
        <p:sp>
          <p:nvSpPr>
            <p:cNvPr id="342024" name="Rectangle 8"/>
            <p:cNvSpPr>
              <a:spLocks noChangeArrowheads="1"/>
            </p:cNvSpPr>
            <p:nvPr/>
          </p:nvSpPr>
          <p:spPr bwMode="auto">
            <a:xfrm>
              <a:off x="144" y="1457"/>
              <a:ext cx="336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5,6</a:t>
              </a:r>
            </a:p>
          </p:txBody>
        </p:sp>
        <p:sp>
          <p:nvSpPr>
            <p:cNvPr id="342025" name="Rectangle 9"/>
            <p:cNvSpPr>
              <a:spLocks noChangeArrowheads="1"/>
            </p:cNvSpPr>
            <p:nvPr/>
          </p:nvSpPr>
          <p:spPr bwMode="auto">
            <a:xfrm>
              <a:off x="3936" y="1859"/>
              <a:ext cx="336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FF0000"/>
                  </a:solidFill>
                  <a:latin typeface="Arial Narrow" panose="020B0606020202030204" pitchFamily="34" charset="0"/>
                </a:rPr>
                <a:t>6,0</a:t>
              </a:r>
            </a:p>
          </p:txBody>
        </p:sp>
        <p:sp>
          <p:nvSpPr>
            <p:cNvPr id="342026" name="Rectangle 10"/>
            <p:cNvSpPr>
              <a:spLocks noChangeArrowheads="1"/>
            </p:cNvSpPr>
            <p:nvPr/>
          </p:nvSpPr>
          <p:spPr bwMode="auto">
            <a:xfrm>
              <a:off x="2304" y="1859"/>
              <a:ext cx="1632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FF0000"/>
                  </a:solidFill>
                  <a:latin typeface="Arial Narrow" panose="020B0606020202030204" pitchFamily="34" charset="0"/>
                </a:rPr>
                <a:t>Diabetes mellitus </a:t>
              </a:r>
            </a:p>
          </p:txBody>
        </p:sp>
        <p:sp>
          <p:nvSpPr>
            <p:cNvPr id="342027" name="Rectangle 11"/>
            <p:cNvSpPr>
              <a:spLocks noChangeArrowheads="1"/>
            </p:cNvSpPr>
            <p:nvPr/>
          </p:nvSpPr>
          <p:spPr bwMode="auto">
            <a:xfrm>
              <a:off x="2064" y="1859"/>
              <a:ext cx="240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pt-BR" sz="2100" b="1">
                  <a:latin typeface="Arial Narrow" panose="020B0606020202030204" pitchFamily="34" charset="0"/>
                </a:rPr>
                <a:t>2</a:t>
              </a:r>
            </a:p>
          </p:txBody>
        </p:sp>
        <p:sp>
          <p:nvSpPr>
            <p:cNvPr id="342028" name="Rectangle 12"/>
            <p:cNvSpPr>
              <a:spLocks noChangeArrowheads="1"/>
            </p:cNvSpPr>
            <p:nvPr/>
          </p:nvSpPr>
          <p:spPr bwMode="auto">
            <a:xfrm>
              <a:off x="480" y="1859"/>
              <a:ext cx="1584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FF0000"/>
                  </a:solidFill>
                  <a:latin typeface="Arial Narrow" panose="020B0606020202030204" pitchFamily="34" charset="0"/>
                </a:rPr>
                <a:t>D isquêm cor</a:t>
              </a:r>
            </a:p>
          </p:txBody>
        </p:sp>
        <p:sp>
          <p:nvSpPr>
            <p:cNvPr id="342029" name="Rectangle 13"/>
            <p:cNvSpPr>
              <a:spLocks noChangeArrowheads="1"/>
            </p:cNvSpPr>
            <p:nvPr/>
          </p:nvSpPr>
          <p:spPr bwMode="auto">
            <a:xfrm>
              <a:off x="144" y="1859"/>
              <a:ext cx="336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FF0000"/>
                  </a:solidFill>
                  <a:latin typeface="Arial Narrow" panose="020B0606020202030204" pitchFamily="34" charset="0"/>
                </a:rPr>
                <a:t>5,6</a:t>
              </a:r>
            </a:p>
          </p:txBody>
        </p:sp>
        <p:sp>
          <p:nvSpPr>
            <p:cNvPr id="342030" name="Rectangle 14"/>
            <p:cNvSpPr>
              <a:spLocks noChangeArrowheads="1"/>
            </p:cNvSpPr>
            <p:nvPr/>
          </p:nvSpPr>
          <p:spPr bwMode="auto">
            <a:xfrm>
              <a:off x="3936" y="2261"/>
              <a:ext cx="336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4,5</a:t>
              </a:r>
            </a:p>
          </p:txBody>
        </p:sp>
        <p:sp>
          <p:nvSpPr>
            <p:cNvPr id="342031" name="Rectangle 15"/>
            <p:cNvSpPr>
              <a:spLocks noChangeArrowheads="1"/>
            </p:cNvSpPr>
            <p:nvPr/>
          </p:nvSpPr>
          <p:spPr bwMode="auto">
            <a:xfrm>
              <a:off x="2304" y="2261"/>
              <a:ext cx="1632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D</a:t>
              </a:r>
              <a:r>
                <a:rPr lang="pt-BR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cerebrovas</a:t>
              </a:r>
              <a:r>
                <a:rPr lang="pt-BR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cul</a:t>
              </a:r>
              <a:endParaRPr lang="en-US" altLang="pt-BR" sz="2100" b="1">
                <a:solidFill>
                  <a:schemeClr val="accent2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42032" name="Rectangle 16"/>
            <p:cNvSpPr>
              <a:spLocks noChangeArrowheads="1"/>
            </p:cNvSpPr>
            <p:nvPr/>
          </p:nvSpPr>
          <p:spPr bwMode="auto">
            <a:xfrm>
              <a:off x="2064" y="2261"/>
              <a:ext cx="240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3</a:t>
              </a:r>
            </a:p>
          </p:txBody>
        </p:sp>
        <p:sp>
          <p:nvSpPr>
            <p:cNvPr id="342033" name="Rectangle 17"/>
            <p:cNvSpPr>
              <a:spLocks noChangeArrowheads="1"/>
            </p:cNvSpPr>
            <p:nvPr/>
          </p:nvSpPr>
          <p:spPr bwMode="auto">
            <a:xfrm>
              <a:off x="480" y="2261"/>
              <a:ext cx="1584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 dirty="0">
                  <a:solidFill>
                    <a:schemeClr val="accent2"/>
                  </a:solidFill>
                  <a:latin typeface="Arial Narrow" panose="020B0606020202030204" pitchFamily="34" charset="0"/>
                </a:rPr>
                <a:t>D </a:t>
              </a:r>
              <a:r>
                <a:rPr lang="en-US" altLang="pt-BR" sz="2100" b="1" dirty="0" err="1">
                  <a:solidFill>
                    <a:schemeClr val="accent2"/>
                  </a:solidFill>
                  <a:latin typeface="Arial Narrow" panose="020B0606020202030204" pitchFamily="34" charset="0"/>
                </a:rPr>
                <a:t>cerebrovascul</a:t>
              </a:r>
              <a:endParaRPr lang="en-US" altLang="pt-BR" sz="2100" b="1" dirty="0">
                <a:solidFill>
                  <a:schemeClr val="accent2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42034" name="Rectangle 18"/>
            <p:cNvSpPr>
              <a:spLocks noChangeArrowheads="1"/>
            </p:cNvSpPr>
            <p:nvPr/>
          </p:nvSpPr>
          <p:spPr bwMode="auto">
            <a:xfrm>
              <a:off x="144" y="2261"/>
              <a:ext cx="336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4,6</a:t>
              </a:r>
            </a:p>
          </p:txBody>
        </p:sp>
        <p:sp>
          <p:nvSpPr>
            <p:cNvPr id="342035" name="Rectangle 19"/>
            <p:cNvSpPr>
              <a:spLocks noChangeArrowheads="1"/>
            </p:cNvSpPr>
            <p:nvPr/>
          </p:nvSpPr>
          <p:spPr bwMode="auto">
            <a:xfrm>
              <a:off x="3936" y="2663"/>
              <a:ext cx="336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FF0000"/>
                  </a:solidFill>
                  <a:latin typeface="Arial Narrow" panose="020B0606020202030204" pitchFamily="34" charset="0"/>
                </a:rPr>
                <a:t>4,4</a:t>
              </a:r>
            </a:p>
          </p:txBody>
        </p:sp>
        <p:sp>
          <p:nvSpPr>
            <p:cNvPr id="342036" name="Rectangle 20"/>
            <p:cNvSpPr>
              <a:spLocks noChangeArrowheads="1"/>
            </p:cNvSpPr>
            <p:nvPr/>
          </p:nvSpPr>
          <p:spPr bwMode="auto">
            <a:xfrm>
              <a:off x="2304" y="2663"/>
              <a:ext cx="1632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FF0000"/>
                  </a:solidFill>
                  <a:latin typeface="Arial Narrow" panose="020B0606020202030204" pitchFamily="34" charset="0"/>
                </a:rPr>
                <a:t>D</a:t>
              </a:r>
              <a:r>
                <a:rPr lang="pt-BR" altLang="pt-BR" sz="2100" b="1">
                  <a:solidFill>
                    <a:srgbClr val="FF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altLang="pt-BR" sz="2100" b="1">
                  <a:solidFill>
                    <a:srgbClr val="FF0000"/>
                  </a:solidFill>
                  <a:latin typeface="Arial Narrow" panose="020B0606020202030204" pitchFamily="34" charset="0"/>
                </a:rPr>
                <a:t>isquêm coração</a:t>
              </a:r>
            </a:p>
          </p:txBody>
        </p:sp>
        <p:sp>
          <p:nvSpPr>
            <p:cNvPr id="342037" name="Rectangle 21"/>
            <p:cNvSpPr>
              <a:spLocks noChangeArrowheads="1"/>
            </p:cNvSpPr>
            <p:nvPr/>
          </p:nvSpPr>
          <p:spPr bwMode="auto">
            <a:xfrm>
              <a:off x="2064" y="2663"/>
              <a:ext cx="240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pt-BR" sz="2100" b="1">
                  <a:latin typeface="Arial Narrow" panose="020B0606020202030204" pitchFamily="34" charset="0"/>
                </a:rPr>
                <a:t>4</a:t>
              </a:r>
              <a:endParaRPr lang="en-US" altLang="pt-BR" sz="2100" b="1">
                <a:solidFill>
                  <a:schemeClr val="accent2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42038" name="Rectangle 22"/>
            <p:cNvSpPr>
              <a:spLocks noChangeArrowheads="1"/>
            </p:cNvSpPr>
            <p:nvPr/>
          </p:nvSpPr>
          <p:spPr bwMode="auto">
            <a:xfrm>
              <a:off x="480" y="2663"/>
              <a:ext cx="1584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FF0000"/>
                  </a:solidFill>
                  <a:latin typeface="Arial Narrow" panose="020B0606020202030204" pitchFamily="34" charset="0"/>
                </a:rPr>
                <a:t>Diabetes </a:t>
              </a:r>
              <a:r>
                <a:rPr lang="pt-BR" altLang="pt-BR" sz="2100" b="1">
                  <a:solidFill>
                    <a:srgbClr val="FF0000"/>
                  </a:solidFill>
                  <a:latin typeface="Arial Narrow" panose="020B0606020202030204" pitchFamily="34" charset="0"/>
                </a:rPr>
                <a:t>mellitus</a:t>
              </a:r>
              <a:endParaRPr lang="en-US" altLang="pt-BR" sz="2100" b="1">
                <a:solidFill>
                  <a:srgbClr val="FF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42039" name="Rectangle 23"/>
            <p:cNvSpPr>
              <a:spLocks noChangeArrowheads="1"/>
            </p:cNvSpPr>
            <p:nvPr/>
          </p:nvSpPr>
          <p:spPr bwMode="auto">
            <a:xfrm>
              <a:off x="144" y="2663"/>
              <a:ext cx="336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FF0000"/>
                  </a:solidFill>
                  <a:latin typeface="Arial Narrow" panose="020B0606020202030204" pitchFamily="34" charset="0"/>
                </a:rPr>
                <a:t>4,4</a:t>
              </a:r>
            </a:p>
          </p:txBody>
        </p:sp>
        <p:sp>
          <p:nvSpPr>
            <p:cNvPr id="342040" name="Rectangle 24"/>
            <p:cNvSpPr>
              <a:spLocks noChangeArrowheads="1"/>
            </p:cNvSpPr>
            <p:nvPr/>
          </p:nvSpPr>
          <p:spPr bwMode="auto">
            <a:xfrm>
              <a:off x="3936" y="3065"/>
              <a:ext cx="336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3,6</a:t>
              </a:r>
            </a:p>
          </p:txBody>
        </p:sp>
        <p:sp>
          <p:nvSpPr>
            <p:cNvPr id="342041" name="Rectangle 25"/>
            <p:cNvSpPr>
              <a:spLocks noChangeArrowheads="1"/>
            </p:cNvSpPr>
            <p:nvPr/>
          </p:nvSpPr>
          <p:spPr bwMode="auto">
            <a:xfrm>
              <a:off x="2304" y="3065"/>
              <a:ext cx="1632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Asf</a:t>
              </a:r>
              <a:r>
                <a:rPr lang="pt-BR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trauma nasc</a:t>
              </a:r>
            </a:p>
          </p:txBody>
        </p:sp>
        <p:sp>
          <p:nvSpPr>
            <p:cNvPr id="342042" name="Rectangle 26"/>
            <p:cNvSpPr>
              <a:spLocks noChangeArrowheads="1"/>
            </p:cNvSpPr>
            <p:nvPr/>
          </p:nvSpPr>
          <p:spPr bwMode="auto">
            <a:xfrm>
              <a:off x="2064" y="3065"/>
              <a:ext cx="240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5</a:t>
              </a:r>
            </a:p>
          </p:txBody>
        </p:sp>
        <p:sp>
          <p:nvSpPr>
            <p:cNvPr id="342043" name="Rectangle 27"/>
            <p:cNvSpPr>
              <a:spLocks noChangeArrowheads="1"/>
            </p:cNvSpPr>
            <p:nvPr/>
          </p:nvSpPr>
          <p:spPr bwMode="auto">
            <a:xfrm>
              <a:off x="480" y="3065"/>
              <a:ext cx="1584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Asf</a:t>
              </a:r>
              <a:r>
                <a:rPr lang="pt-BR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traum</a:t>
              </a:r>
              <a:r>
                <a:rPr lang="pt-BR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a</a:t>
              </a:r>
              <a:r>
                <a:rPr lang="en-US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 nasc</a:t>
              </a:r>
            </a:p>
          </p:txBody>
        </p:sp>
        <p:sp>
          <p:nvSpPr>
            <p:cNvPr id="342044" name="Rectangle 28"/>
            <p:cNvSpPr>
              <a:spLocks noChangeArrowheads="1"/>
            </p:cNvSpPr>
            <p:nvPr/>
          </p:nvSpPr>
          <p:spPr bwMode="auto">
            <a:xfrm>
              <a:off x="144" y="3065"/>
              <a:ext cx="336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4,0</a:t>
              </a:r>
            </a:p>
          </p:txBody>
        </p:sp>
        <p:sp>
          <p:nvSpPr>
            <p:cNvPr id="342045" name="Rectangle 29"/>
            <p:cNvSpPr>
              <a:spLocks noChangeArrowheads="1"/>
            </p:cNvSpPr>
            <p:nvPr/>
          </p:nvSpPr>
          <p:spPr bwMode="auto">
            <a:xfrm>
              <a:off x="3936" y="3467"/>
              <a:ext cx="336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3,2</a:t>
              </a:r>
            </a:p>
          </p:txBody>
        </p:sp>
        <p:sp>
          <p:nvSpPr>
            <p:cNvPr id="342046" name="Rectangle 30"/>
            <p:cNvSpPr>
              <a:spLocks noChangeArrowheads="1"/>
            </p:cNvSpPr>
            <p:nvPr/>
          </p:nvSpPr>
          <p:spPr bwMode="auto">
            <a:xfrm>
              <a:off x="2304" y="3467"/>
              <a:ext cx="1632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D degener</a:t>
              </a:r>
              <a:r>
                <a:rPr lang="pt-BR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SNC</a:t>
              </a:r>
            </a:p>
          </p:txBody>
        </p:sp>
        <p:sp>
          <p:nvSpPr>
            <p:cNvPr id="342047" name="Rectangle 31"/>
            <p:cNvSpPr>
              <a:spLocks noChangeArrowheads="1"/>
            </p:cNvSpPr>
            <p:nvPr/>
          </p:nvSpPr>
          <p:spPr bwMode="auto">
            <a:xfrm>
              <a:off x="2064" y="3467"/>
              <a:ext cx="240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6</a:t>
              </a:r>
            </a:p>
          </p:txBody>
        </p:sp>
        <p:sp>
          <p:nvSpPr>
            <p:cNvPr id="342048" name="Rectangle 32"/>
            <p:cNvSpPr>
              <a:spLocks noChangeArrowheads="1"/>
            </p:cNvSpPr>
            <p:nvPr/>
          </p:nvSpPr>
          <p:spPr bwMode="auto">
            <a:xfrm>
              <a:off x="480" y="3467"/>
              <a:ext cx="1584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Acid de trânsito</a:t>
              </a:r>
            </a:p>
          </p:txBody>
        </p:sp>
        <p:sp>
          <p:nvSpPr>
            <p:cNvPr id="342049" name="Rectangle 33"/>
            <p:cNvSpPr>
              <a:spLocks noChangeArrowheads="1"/>
            </p:cNvSpPr>
            <p:nvPr/>
          </p:nvSpPr>
          <p:spPr bwMode="auto">
            <a:xfrm>
              <a:off x="144" y="3467"/>
              <a:ext cx="336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3,9</a:t>
              </a:r>
            </a:p>
          </p:txBody>
        </p:sp>
        <p:sp>
          <p:nvSpPr>
            <p:cNvPr id="342050" name="Rectangle 34"/>
            <p:cNvSpPr>
              <a:spLocks noChangeArrowheads="1"/>
            </p:cNvSpPr>
            <p:nvPr/>
          </p:nvSpPr>
          <p:spPr bwMode="auto">
            <a:xfrm>
              <a:off x="3936" y="3869"/>
              <a:ext cx="336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2,9</a:t>
              </a:r>
            </a:p>
          </p:txBody>
        </p:sp>
        <p:sp>
          <p:nvSpPr>
            <p:cNvPr id="342051" name="Rectangle 35"/>
            <p:cNvSpPr>
              <a:spLocks noChangeArrowheads="1"/>
            </p:cNvSpPr>
            <p:nvPr/>
          </p:nvSpPr>
          <p:spPr bwMode="auto">
            <a:xfrm>
              <a:off x="2304" y="3869"/>
              <a:ext cx="1632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D</a:t>
              </a:r>
              <a:r>
                <a:rPr lang="pt-BR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 P O C</a:t>
              </a:r>
              <a:endParaRPr lang="en-US" altLang="pt-BR" sz="2100" b="1">
                <a:solidFill>
                  <a:schemeClr val="accent2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42052" name="Rectangle 36"/>
            <p:cNvSpPr>
              <a:spLocks noChangeArrowheads="1"/>
            </p:cNvSpPr>
            <p:nvPr/>
          </p:nvSpPr>
          <p:spPr bwMode="auto">
            <a:xfrm>
              <a:off x="2064" y="3869"/>
              <a:ext cx="240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7</a:t>
              </a:r>
            </a:p>
          </p:txBody>
        </p:sp>
        <p:sp>
          <p:nvSpPr>
            <p:cNvPr id="342053" name="Rectangle 37"/>
            <p:cNvSpPr>
              <a:spLocks noChangeArrowheads="1"/>
            </p:cNvSpPr>
            <p:nvPr/>
          </p:nvSpPr>
          <p:spPr bwMode="auto">
            <a:xfrm>
              <a:off x="480" y="3869"/>
              <a:ext cx="1584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D</a:t>
              </a:r>
              <a:r>
                <a:rPr lang="pt-BR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 P O C</a:t>
              </a:r>
              <a:endParaRPr lang="en-US" altLang="pt-BR" sz="2100" b="1">
                <a:solidFill>
                  <a:schemeClr val="accent2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42054" name="Rectangle 38"/>
            <p:cNvSpPr>
              <a:spLocks noChangeArrowheads="1"/>
            </p:cNvSpPr>
            <p:nvPr/>
          </p:nvSpPr>
          <p:spPr bwMode="auto">
            <a:xfrm>
              <a:off x="144" y="3869"/>
              <a:ext cx="336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3,7</a:t>
              </a:r>
            </a:p>
          </p:txBody>
        </p:sp>
        <p:sp>
          <p:nvSpPr>
            <p:cNvPr id="342055" name="Rectangle 39"/>
            <p:cNvSpPr>
              <a:spLocks noChangeArrowheads="1"/>
            </p:cNvSpPr>
            <p:nvPr/>
          </p:nvSpPr>
          <p:spPr bwMode="auto">
            <a:xfrm>
              <a:off x="3936" y="4271"/>
              <a:ext cx="336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2,9</a:t>
              </a:r>
            </a:p>
          </p:txBody>
        </p:sp>
        <p:sp>
          <p:nvSpPr>
            <p:cNvPr id="342056" name="Rectangle 40"/>
            <p:cNvSpPr>
              <a:spLocks noChangeArrowheads="1"/>
            </p:cNvSpPr>
            <p:nvPr/>
          </p:nvSpPr>
          <p:spPr bwMode="auto">
            <a:xfrm>
              <a:off x="2304" y="4271"/>
              <a:ext cx="1632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Aborto</a:t>
              </a:r>
            </a:p>
          </p:txBody>
        </p:sp>
        <p:sp>
          <p:nvSpPr>
            <p:cNvPr id="342057" name="Rectangle 41"/>
            <p:cNvSpPr>
              <a:spLocks noChangeArrowheads="1"/>
            </p:cNvSpPr>
            <p:nvPr/>
          </p:nvSpPr>
          <p:spPr bwMode="auto">
            <a:xfrm>
              <a:off x="2064" y="4271"/>
              <a:ext cx="240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8</a:t>
              </a:r>
            </a:p>
          </p:txBody>
        </p:sp>
        <p:sp>
          <p:nvSpPr>
            <p:cNvPr id="342058" name="Rectangle 42"/>
            <p:cNvSpPr>
              <a:spLocks noChangeArrowheads="1"/>
            </p:cNvSpPr>
            <p:nvPr/>
          </p:nvSpPr>
          <p:spPr bwMode="auto">
            <a:xfrm>
              <a:off x="480" y="4271"/>
              <a:ext cx="1584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Trnst Uso álc</a:t>
              </a:r>
              <a:r>
                <a:rPr lang="pt-BR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ool</a:t>
              </a:r>
              <a:endParaRPr lang="en-US" altLang="pt-BR" sz="2100" b="1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42059" name="Rectangle 43"/>
            <p:cNvSpPr>
              <a:spLocks noChangeArrowheads="1"/>
            </p:cNvSpPr>
            <p:nvPr/>
          </p:nvSpPr>
          <p:spPr bwMode="auto">
            <a:xfrm>
              <a:off x="144" y="4271"/>
              <a:ext cx="336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3,7</a:t>
              </a:r>
            </a:p>
          </p:txBody>
        </p:sp>
        <p:sp>
          <p:nvSpPr>
            <p:cNvPr id="342060" name="Rectangle 44"/>
            <p:cNvSpPr>
              <a:spLocks noChangeArrowheads="1"/>
            </p:cNvSpPr>
            <p:nvPr/>
          </p:nvSpPr>
          <p:spPr bwMode="auto">
            <a:xfrm>
              <a:off x="3936" y="4673"/>
              <a:ext cx="336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2,8</a:t>
              </a:r>
            </a:p>
          </p:txBody>
        </p:sp>
        <p:sp>
          <p:nvSpPr>
            <p:cNvPr id="342061" name="Rectangle 45"/>
            <p:cNvSpPr>
              <a:spLocks noChangeArrowheads="1"/>
            </p:cNvSpPr>
            <p:nvPr/>
          </p:nvSpPr>
          <p:spPr bwMode="auto">
            <a:xfrm>
              <a:off x="2304" y="4673"/>
              <a:ext cx="1632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 dirty="0" err="1">
                  <a:solidFill>
                    <a:schemeClr val="accent2"/>
                  </a:solidFill>
                  <a:latin typeface="Arial Narrow" panose="020B0606020202030204" pitchFamily="34" charset="0"/>
                </a:rPr>
                <a:t>Inf</a:t>
              </a:r>
              <a:r>
                <a:rPr lang="en-US" altLang="pt-BR" sz="2100" b="1" dirty="0">
                  <a:solidFill>
                    <a:schemeClr val="accent2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altLang="pt-BR" sz="2100" b="1" dirty="0" err="1">
                  <a:solidFill>
                    <a:schemeClr val="accent2"/>
                  </a:solidFill>
                  <a:latin typeface="Arial Narrow" panose="020B0606020202030204" pitchFamily="34" charset="0"/>
                </a:rPr>
                <a:t>Vias</a:t>
              </a:r>
              <a:r>
                <a:rPr lang="en-US" altLang="pt-BR" sz="2100" b="1" dirty="0">
                  <a:solidFill>
                    <a:schemeClr val="accent2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altLang="pt-BR" sz="2100" b="1" dirty="0" err="1">
                  <a:solidFill>
                    <a:schemeClr val="accent2"/>
                  </a:solidFill>
                  <a:latin typeface="Arial Narrow" panose="020B0606020202030204" pitchFamily="34" charset="0"/>
                </a:rPr>
                <a:t>Aér</a:t>
              </a:r>
              <a:r>
                <a:rPr lang="en-US" altLang="pt-BR" sz="2100" b="1" dirty="0">
                  <a:solidFill>
                    <a:schemeClr val="accent2"/>
                  </a:solidFill>
                  <a:latin typeface="Arial Narrow" panose="020B0606020202030204" pitchFamily="34" charset="0"/>
                </a:rPr>
                <a:t> Infer </a:t>
              </a:r>
            </a:p>
          </p:txBody>
        </p:sp>
        <p:sp>
          <p:nvSpPr>
            <p:cNvPr id="342062" name="Rectangle 46"/>
            <p:cNvSpPr>
              <a:spLocks noChangeArrowheads="1"/>
            </p:cNvSpPr>
            <p:nvPr/>
          </p:nvSpPr>
          <p:spPr bwMode="auto">
            <a:xfrm>
              <a:off x="2064" y="4673"/>
              <a:ext cx="240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9</a:t>
              </a:r>
            </a:p>
          </p:txBody>
        </p:sp>
        <p:sp>
          <p:nvSpPr>
            <p:cNvPr id="342063" name="Rectangle 47"/>
            <p:cNvSpPr>
              <a:spLocks noChangeArrowheads="1"/>
            </p:cNvSpPr>
            <p:nvPr/>
          </p:nvSpPr>
          <p:spPr bwMode="auto">
            <a:xfrm>
              <a:off x="480" y="4673"/>
              <a:ext cx="1584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 dirty="0" err="1">
                  <a:solidFill>
                    <a:schemeClr val="accent2"/>
                  </a:solidFill>
                  <a:latin typeface="Arial Narrow" panose="020B0606020202030204" pitchFamily="34" charset="0"/>
                </a:rPr>
                <a:t>Inf</a:t>
              </a:r>
              <a:r>
                <a:rPr lang="en-US" altLang="pt-BR" sz="2100" b="1" dirty="0">
                  <a:solidFill>
                    <a:schemeClr val="accent2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altLang="pt-BR" sz="2100" b="1" dirty="0" err="1">
                  <a:solidFill>
                    <a:schemeClr val="accent2"/>
                  </a:solidFill>
                  <a:latin typeface="Arial Narrow" panose="020B0606020202030204" pitchFamily="34" charset="0"/>
                </a:rPr>
                <a:t>Vias</a:t>
              </a:r>
              <a:r>
                <a:rPr lang="en-US" altLang="pt-BR" sz="2100" b="1" dirty="0">
                  <a:solidFill>
                    <a:schemeClr val="accent2"/>
                  </a:solidFill>
                  <a:latin typeface="Arial Narrow" panose="020B0606020202030204" pitchFamily="34" charset="0"/>
                </a:rPr>
                <a:t> </a:t>
              </a:r>
              <a:r>
                <a:rPr lang="en-US" altLang="pt-BR" sz="2100" b="1" dirty="0" err="1">
                  <a:solidFill>
                    <a:schemeClr val="accent2"/>
                  </a:solidFill>
                  <a:latin typeface="Arial Narrow" panose="020B0606020202030204" pitchFamily="34" charset="0"/>
                </a:rPr>
                <a:t>Aér</a:t>
              </a:r>
              <a:r>
                <a:rPr lang="en-US" altLang="pt-BR" sz="2100" b="1" dirty="0">
                  <a:solidFill>
                    <a:schemeClr val="accent2"/>
                  </a:solidFill>
                  <a:latin typeface="Arial Narrow" panose="020B0606020202030204" pitchFamily="34" charset="0"/>
                </a:rPr>
                <a:t> Infer</a:t>
              </a:r>
            </a:p>
          </p:txBody>
        </p:sp>
        <p:sp>
          <p:nvSpPr>
            <p:cNvPr id="342064" name="Rectangle 48"/>
            <p:cNvSpPr>
              <a:spLocks noChangeArrowheads="1"/>
            </p:cNvSpPr>
            <p:nvPr/>
          </p:nvSpPr>
          <p:spPr bwMode="auto">
            <a:xfrm>
              <a:off x="144" y="4673"/>
              <a:ext cx="336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3,0</a:t>
              </a:r>
            </a:p>
          </p:txBody>
        </p:sp>
        <p:sp>
          <p:nvSpPr>
            <p:cNvPr id="342065" name="Rectangle 49"/>
            <p:cNvSpPr>
              <a:spLocks noChangeArrowheads="1"/>
            </p:cNvSpPr>
            <p:nvPr/>
          </p:nvSpPr>
          <p:spPr bwMode="auto">
            <a:xfrm>
              <a:off x="3936" y="5075"/>
              <a:ext cx="336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2,1</a:t>
              </a:r>
            </a:p>
          </p:txBody>
        </p:sp>
        <p:sp>
          <p:nvSpPr>
            <p:cNvPr id="342066" name="Rectangle 50"/>
            <p:cNvSpPr>
              <a:spLocks noChangeArrowheads="1"/>
            </p:cNvSpPr>
            <p:nvPr/>
          </p:nvSpPr>
          <p:spPr bwMode="auto">
            <a:xfrm>
              <a:off x="2304" y="5075"/>
              <a:ext cx="1632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Esquiz / psicose</a:t>
              </a:r>
            </a:p>
          </p:txBody>
        </p:sp>
        <p:sp>
          <p:nvSpPr>
            <p:cNvPr id="342067" name="Rectangle 51"/>
            <p:cNvSpPr>
              <a:spLocks noChangeArrowheads="1"/>
            </p:cNvSpPr>
            <p:nvPr/>
          </p:nvSpPr>
          <p:spPr bwMode="auto">
            <a:xfrm>
              <a:off x="2064" y="5075"/>
              <a:ext cx="240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buFontTx/>
                <a:buNone/>
              </a:pPr>
              <a:r>
                <a:rPr lang="en-US" altLang="pt-BR" sz="1950" b="1">
                  <a:solidFill>
                    <a:srgbClr val="000000"/>
                  </a:solidFill>
                  <a:latin typeface="Arial Narrow" panose="020B0606020202030204" pitchFamily="34" charset="0"/>
                </a:rPr>
                <a:t>10</a:t>
              </a:r>
            </a:p>
          </p:txBody>
        </p:sp>
        <p:sp>
          <p:nvSpPr>
            <p:cNvPr id="342068" name="Rectangle 52"/>
            <p:cNvSpPr>
              <a:spLocks noChangeArrowheads="1"/>
            </p:cNvSpPr>
            <p:nvPr/>
          </p:nvSpPr>
          <p:spPr bwMode="auto">
            <a:xfrm>
              <a:off x="480" y="5075"/>
              <a:ext cx="1584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Cirrose hepática</a:t>
              </a:r>
            </a:p>
          </p:txBody>
        </p:sp>
        <p:sp>
          <p:nvSpPr>
            <p:cNvPr id="342069" name="Rectangle 53"/>
            <p:cNvSpPr>
              <a:spLocks noChangeArrowheads="1"/>
            </p:cNvSpPr>
            <p:nvPr/>
          </p:nvSpPr>
          <p:spPr bwMode="auto">
            <a:xfrm>
              <a:off x="144" y="5075"/>
              <a:ext cx="336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pt-BR" sz="2100" b="1">
                  <a:solidFill>
                    <a:srgbClr val="000000"/>
                  </a:solidFill>
                  <a:latin typeface="Arial Narrow" panose="020B0606020202030204" pitchFamily="34" charset="0"/>
                </a:rPr>
                <a:t>2,2</a:t>
              </a:r>
            </a:p>
          </p:txBody>
        </p:sp>
        <p:sp>
          <p:nvSpPr>
            <p:cNvPr id="342070" name="Rectangle 54"/>
            <p:cNvSpPr>
              <a:spLocks noChangeArrowheads="1"/>
            </p:cNvSpPr>
            <p:nvPr/>
          </p:nvSpPr>
          <p:spPr bwMode="auto">
            <a:xfrm>
              <a:off x="3936" y="1056"/>
              <a:ext cx="336" cy="4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40000"/>
                </a:spcBef>
                <a:buFontTx/>
                <a:buNone/>
              </a:pPr>
              <a:r>
                <a:rPr lang="pt-BR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%</a:t>
              </a:r>
              <a:endParaRPr lang="en-US" altLang="pt-BR" sz="2100" b="1">
                <a:solidFill>
                  <a:schemeClr val="accent2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42071" name="Rectangle 55"/>
            <p:cNvSpPr>
              <a:spLocks noChangeArrowheads="1"/>
            </p:cNvSpPr>
            <p:nvPr/>
          </p:nvSpPr>
          <p:spPr bwMode="auto">
            <a:xfrm>
              <a:off x="2304" y="1056"/>
              <a:ext cx="1632" cy="4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40000"/>
                </a:spcBef>
                <a:buFontTx/>
                <a:buNone/>
              </a:pPr>
              <a:r>
                <a:rPr lang="pt-BR" altLang="pt-BR" sz="2100" b="1">
                  <a:solidFill>
                    <a:schemeClr val="accent2"/>
                  </a:solidFill>
                  <a:latin typeface="Arial Narrow" panose="020B0606020202030204" pitchFamily="34" charset="0"/>
                </a:rPr>
                <a:t>Sexo feminino</a:t>
              </a:r>
              <a:endParaRPr lang="en-US" altLang="pt-BR" sz="2100" b="1">
                <a:solidFill>
                  <a:schemeClr val="accent2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42072" name="Rectangle 56"/>
            <p:cNvSpPr>
              <a:spLocks noChangeArrowheads="1"/>
            </p:cNvSpPr>
            <p:nvPr/>
          </p:nvSpPr>
          <p:spPr bwMode="auto">
            <a:xfrm>
              <a:off x="2064" y="1056"/>
              <a:ext cx="240" cy="4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40000"/>
                </a:spcBef>
                <a:buFontTx/>
                <a:buNone/>
              </a:pPr>
              <a:endParaRPr lang="en-US" altLang="pt-BR" sz="2100" b="1">
                <a:solidFill>
                  <a:schemeClr val="accent2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42073" name="Rectangle 57"/>
            <p:cNvSpPr>
              <a:spLocks noChangeArrowheads="1"/>
            </p:cNvSpPr>
            <p:nvPr/>
          </p:nvSpPr>
          <p:spPr bwMode="auto">
            <a:xfrm>
              <a:off x="480" y="1056"/>
              <a:ext cx="1584" cy="4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40000"/>
                </a:spcBef>
                <a:buFontTx/>
                <a:buNone/>
              </a:pPr>
              <a:r>
                <a:rPr lang="pt-BR" altLang="pt-BR" sz="2100" b="1" dirty="0">
                  <a:solidFill>
                    <a:schemeClr val="accent2"/>
                  </a:solidFill>
                  <a:latin typeface="Arial Narrow" panose="020B0606020202030204" pitchFamily="34" charset="0"/>
                </a:rPr>
                <a:t>Sexo </a:t>
              </a:r>
              <a:r>
                <a:rPr lang="pt-BR" altLang="pt-BR" sz="2100" b="1" dirty="0" err="1">
                  <a:solidFill>
                    <a:schemeClr val="accent2"/>
                  </a:solidFill>
                  <a:latin typeface="Arial Narrow" panose="020B0606020202030204" pitchFamily="34" charset="0"/>
                </a:rPr>
                <a:t>maculino</a:t>
              </a:r>
              <a:endParaRPr lang="en-US" altLang="pt-BR" sz="2100" b="1" dirty="0">
                <a:solidFill>
                  <a:schemeClr val="accent2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42074" name="Rectangle 58"/>
            <p:cNvSpPr>
              <a:spLocks noChangeArrowheads="1"/>
            </p:cNvSpPr>
            <p:nvPr/>
          </p:nvSpPr>
          <p:spPr bwMode="auto">
            <a:xfrm>
              <a:off x="144" y="1056"/>
              <a:ext cx="336" cy="4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40000"/>
                </a:spcBef>
                <a:buFontTx/>
                <a:buNone/>
              </a:pPr>
              <a:r>
                <a:rPr lang="pt-BR" altLang="pt-BR" sz="2100" b="1" dirty="0">
                  <a:solidFill>
                    <a:schemeClr val="accent2"/>
                  </a:solidFill>
                  <a:latin typeface="Arial Narrow" panose="020B0606020202030204" pitchFamily="34" charset="0"/>
                </a:rPr>
                <a:t>%</a:t>
              </a:r>
              <a:endParaRPr lang="en-US" altLang="pt-BR" sz="2100" b="1" dirty="0">
                <a:solidFill>
                  <a:schemeClr val="accent2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42075" name="Line 59"/>
            <p:cNvSpPr>
              <a:spLocks noChangeShapeType="1"/>
            </p:cNvSpPr>
            <p:nvPr/>
          </p:nvSpPr>
          <p:spPr bwMode="auto">
            <a:xfrm>
              <a:off x="144" y="1056"/>
              <a:ext cx="412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/>
            <a:lstStyle/>
            <a:p>
              <a:endParaRPr lang="pt-BR" sz="1350"/>
            </a:p>
          </p:txBody>
        </p:sp>
        <p:sp>
          <p:nvSpPr>
            <p:cNvPr id="342076" name="Line 60"/>
            <p:cNvSpPr>
              <a:spLocks noChangeShapeType="1"/>
            </p:cNvSpPr>
            <p:nvPr/>
          </p:nvSpPr>
          <p:spPr bwMode="auto">
            <a:xfrm>
              <a:off x="144" y="1457"/>
              <a:ext cx="412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/>
            <a:lstStyle/>
            <a:p>
              <a:endParaRPr lang="pt-BR" sz="1350"/>
            </a:p>
          </p:txBody>
        </p:sp>
        <p:sp>
          <p:nvSpPr>
            <p:cNvPr id="342077" name="Line 61"/>
            <p:cNvSpPr>
              <a:spLocks noChangeShapeType="1"/>
            </p:cNvSpPr>
            <p:nvPr/>
          </p:nvSpPr>
          <p:spPr bwMode="auto">
            <a:xfrm>
              <a:off x="144" y="5477"/>
              <a:ext cx="3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/>
            <a:lstStyle/>
            <a:p>
              <a:endParaRPr lang="pt-BR" sz="1350"/>
            </a:p>
          </p:txBody>
        </p:sp>
        <p:sp>
          <p:nvSpPr>
            <p:cNvPr id="342078" name="Line 62"/>
            <p:cNvSpPr>
              <a:spLocks noChangeShapeType="1"/>
            </p:cNvSpPr>
            <p:nvPr/>
          </p:nvSpPr>
          <p:spPr bwMode="auto">
            <a:xfrm>
              <a:off x="144" y="1056"/>
              <a:ext cx="0" cy="401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/>
            <a:lstStyle/>
            <a:p>
              <a:endParaRPr lang="pt-BR" sz="1350"/>
            </a:p>
          </p:txBody>
        </p:sp>
        <p:sp>
          <p:nvSpPr>
            <p:cNvPr id="342079" name="Line 63"/>
            <p:cNvSpPr>
              <a:spLocks noChangeShapeType="1"/>
            </p:cNvSpPr>
            <p:nvPr/>
          </p:nvSpPr>
          <p:spPr bwMode="auto">
            <a:xfrm>
              <a:off x="480" y="1056"/>
              <a:ext cx="0" cy="44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/>
            <a:lstStyle/>
            <a:p>
              <a:endParaRPr lang="pt-BR" sz="1350"/>
            </a:p>
          </p:txBody>
        </p:sp>
        <p:sp>
          <p:nvSpPr>
            <p:cNvPr id="342080" name="Line 64"/>
            <p:cNvSpPr>
              <a:spLocks noChangeShapeType="1"/>
            </p:cNvSpPr>
            <p:nvPr/>
          </p:nvSpPr>
          <p:spPr bwMode="auto">
            <a:xfrm>
              <a:off x="2064" y="1056"/>
              <a:ext cx="0" cy="44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/>
            <a:lstStyle/>
            <a:p>
              <a:endParaRPr lang="pt-BR" sz="1350"/>
            </a:p>
          </p:txBody>
        </p:sp>
        <p:sp>
          <p:nvSpPr>
            <p:cNvPr id="342081" name="Line 65"/>
            <p:cNvSpPr>
              <a:spLocks noChangeShapeType="1"/>
            </p:cNvSpPr>
            <p:nvPr/>
          </p:nvSpPr>
          <p:spPr bwMode="auto">
            <a:xfrm>
              <a:off x="2304" y="1056"/>
              <a:ext cx="0" cy="44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/>
            <a:lstStyle/>
            <a:p>
              <a:endParaRPr lang="pt-BR" sz="1350"/>
            </a:p>
          </p:txBody>
        </p:sp>
        <p:sp>
          <p:nvSpPr>
            <p:cNvPr id="342082" name="Line 66"/>
            <p:cNvSpPr>
              <a:spLocks noChangeShapeType="1"/>
            </p:cNvSpPr>
            <p:nvPr/>
          </p:nvSpPr>
          <p:spPr bwMode="auto">
            <a:xfrm>
              <a:off x="3936" y="1056"/>
              <a:ext cx="0" cy="44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/>
            <a:lstStyle/>
            <a:p>
              <a:endParaRPr lang="pt-BR" sz="1350"/>
            </a:p>
          </p:txBody>
        </p:sp>
        <p:sp>
          <p:nvSpPr>
            <p:cNvPr id="342083" name="Line 67"/>
            <p:cNvSpPr>
              <a:spLocks noChangeShapeType="1"/>
            </p:cNvSpPr>
            <p:nvPr/>
          </p:nvSpPr>
          <p:spPr bwMode="auto">
            <a:xfrm>
              <a:off x="4272" y="1056"/>
              <a:ext cx="0" cy="401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/>
            <a:lstStyle/>
            <a:p>
              <a:endParaRPr lang="pt-BR" sz="1350"/>
            </a:p>
          </p:txBody>
        </p:sp>
        <p:sp>
          <p:nvSpPr>
            <p:cNvPr id="342084" name="Line 68"/>
            <p:cNvSpPr>
              <a:spLocks noChangeShapeType="1"/>
            </p:cNvSpPr>
            <p:nvPr/>
          </p:nvSpPr>
          <p:spPr bwMode="auto">
            <a:xfrm>
              <a:off x="144" y="1457"/>
              <a:ext cx="0" cy="402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/>
            <a:lstStyle/>
            <a:p>
              <a:endParaRPr lang="pt-BR" sz="1350"/>
            </a:p>
          </p:txBody>
        </p:sp>
        <p:sp>
          <p:nvSpPr>
            <p:cNvPr id="342085" name="Line 69"/>
            <p:cNvSpPr>
              <a:spLocks noChangeShapeType="1"/>
            </p:cNvSpPr>
            <p:nvPr/>
          </p:nvSpPr>
          <p:spPr bwMode="auto">
            <a:xfrm>
              <a:off x="4272" y="1457"/>
              <a:ext cx="0" cy="402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8575" cap="sq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/>
            <a:lstStyle/>
            <a:p>
              <a:endParaRPr lang="pt-BR" sz="1350"/>
            </a:p>
          </p:txBody>
        </p:sp>
        <p:sp>
          <p:nvSpPr>
            <p:cNvPr id="342086" name="Line 70"/>
            <p:cNvSpPr>
              <a:spLocks noChangeShapeType="1"/>
            </p:cNvSpPr>
            <p:nvPr/>
          </p:nvSpPr>
          <p:spPr bwMode="auto">
            <a:xfrm>
              <a:off x="3936" y="5477"/>
              <a:ext cx="3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/>
            <a:lstStyle/>
            <a:p>
              <a:endParaRPr lang="pt-BR" sz="1350"/>
            </a:p>
          </p:txBody>
        </p:sp>
        <p:sp>
          <p:nvSpPr>
            <p:cNvPr id="342087" name="Line 71"/>
            <p:cNvSpPr>
              <a:spLocks noChangeShapeType="1"/>
            </p:cNvSpPr>
            <p:nvPr/>
          </p:nvSpPr>
          <p:spPr bwMode="auto">
            <a:xfrm>
              <a:off x="480" y="5477"/>
              <a:ext cx="345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8575" tIns="14288" rIns="28575" bIns="14288"/>
            <a:lstStyle/>
            <a:p>
              <a:endParaRPr lang="pt-BR" sz="1350"/>
            </a:p>
          </p:txBody>
        </p:sp>
        <p:sp>
          <p:nvSpPr>
            <p:cNvPr id="342088" name="Line 72"/>
            <p:cNvSpPr>
              <a:spLocks noChangeShapeType="1"/>
            </p:cNvSpPr>
            <p:nvPr/>
          </p:nvSpPr>
          <p:spPr bwMode="auto">
            <a:xfrm>
              <a:off x="144" y="5075"/>
              <a:ext cx="41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342089" name="Line 73"/>
            <p:cNvSpPr>
              <a:spLocks noChangeShapeType="1"/>
            </p:cNvSpPr>
            <p:nvPr/>
          </p:nvSpPr>
          <p:spPr bwMode="auto">
            <a:xfrm>
              <a:off x="144" y="4673"/>
              <a:ext cx="41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342090" name="Line 74"/>
            <p:cNvSpPr>
              <a:spLocks noChangeShapeType="1"/>
            </p:cNvSpPr>
            <p:nvPr/>
          </p:nvSpPr>
          <p:spPr bwMode="auto">
            <a:xfrm>
              <a:off x="144" y="4271"/>
              <a:ext cx="41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342091" name="Line 75"/>
            <p:cNvSpPr>
              <a:spLocks noChangeShapeType="1"/>
            </p:cNvSpPr>
            <p:nvPr/>
          </p:nvSpPr>
          <p:spPr bwMode="auto">
            <a:xfrm>
              <a:off x="144" y="3869"/>
              <a:ext cx="41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342092" name="Line 76"/>
            <p:cNvSpPr>
              <a:spLocks noChangeShapeType="1"/>
            </p:cNvSpPr>
            <p:nvPr/>
          </p:nvSpPr>
          <p:spPr bwMode="auto">
            <a:xfrm>
              <a:off x="144" y="3467"/>
              <a:ext cx="41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342093" name="Line 77"/>
            <p:cNvSpPr>
              <a:spLocks noChangeShapeType="1"/>
            </p:cNvSpPr>
            <p:nvPr/>
          </p:nvSpPr>
          <p:spPr bwMode="auto">
            <a:xfrm>
              <a:off x="144" y="3065"/>
              <a:ext cx="41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342094" name="Line 78"/>
            <p:cNvSpPr>
              <a:spLocks noChangeShapeType="1"/>
            </p:cNvSpPr>
            <p:nvPr/>
          </p:nvSpPr>
          <p:spPr bwMode="auto">
            <a:xfrm>
              <a:off x="144" y="2663"/>
              <a:ext cx="41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342095" name="Line 79"/>
            <p:cNvSpPr>
              <a:spLocks noChangeShapeType="1"/>
            </p:cNvSpPr>
            <p:nvPr/>
          </p:nvSpPr>
          <p:spPr bwMode="auto">
            <a:xfrm>
              <a:off x="144" y="2261"/>
              <a:ext cx="41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  <p:sp>
          <p:nvSpPr>
            <p:cNvPr id="342096" name="Line 80"/>
            <p:cNvSpPr>
              <a:spLocks noChangeShapeType="1"/>
            </p:cNvSpPr>
            <p:nvPr/>
          </p:nvSpPr>
          <p:spPr bwMode="auto">
            <a:xfrm>
              <a:off x="144" y="1859"/>
              <a:ext cx="41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 sz="1350"/>
            </a:p>
          </p:txBody>
        </p:sp>
      </p:grp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9410" y="872872"/>
            <a:ext cx="5753304" cy="547274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9410" y="300446"/>
            <a:ext cx="5753304" cy="716823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998502" y="6476417"/>
            <a:ext cx="38012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Fonte: Estudo de Carga de Doença, Brasil 1998,  Fiocruz</a:t>
            </a:r>
          </a:p>
        </p:txBody>
      </p:sp>
      <p:sp>
        <p:nvSpPr>
          <p:cNvPr id="84" name="CaixaDeTexto 83"/>
          <p:cNvSpPr txBox="1"/>
          <p:nvPr/>
        </p:nvSpPr>
        <p:spPr>
          <a:xfrm>
            <a:off x="6537584" y="6345612"/>
            <a:ext cx="38012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Fonte: Estudo de Carga de Doença, Brasil 2008,  Fiocruz</a:t>
            </a:r>
          </a:p>
        </p:txBody>
      </p:sp>
    </p:spTree>
    <p:extLst>
      <p:ext uri="{BB962C8B-B14F-4D97-AF65-F5344CB8AC3E}">
        <p14:creationId xmlns:p14="http://schemas.microsoft.com/office/powerpoint/2010/main" val="2162566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09" y="836023"/>
            <a:ext cx="10711542" cy="5635704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92653" y="125206"/>
            <a:ext cx="10902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GBD, 2010/fonte: </a:t>
            </a:r>
            <a:r>
              <a:rPr lang="pt-BR" dirty="0" err="1"/>
              <a:t>Epidemiol</a:t>
            </a:r>
            <a:r>
              <a:rPr lang="pt-BR" dirty="0"/>
              <a:t>. </a:t>
            </a:r>
            <a:r>
              <a:rPr lang="pt-BR" dirty="0" err="1"/>
              <a:t>Serv</a:t>
            </a:r>
            <a:r>
              <a:rPr lang="pt-BR" dirty="0"/>
              <a:t> Saúde 25 (4) </a:t>
            </a:r>
            <a:r>
              <a:rPr lang="pt-BR" dirty="0" err="1"/>
              <a:t>Oct-Dec</a:t>
            </a:r>
            <a:r>
              <a:rPr lang="pt-BR" dirty="0"/>
              <a:t> 2016; </a:t>
            </a:r>
            <a:r>
              <a:rPr lang="pt-BR" b="1" dirty="0"/>
              <a:t>Novo século, novos desafios: mudança no perfil da carga de doença no Brasil de 1990 a 2010</a:t>
            </a:r>
          </a:p>
          <a:p>
            <a:r>
              <a:rPr lang="pt-BR" dirty="0"/>
              <a:t/>
            </a:r>
            <a:br>
              <a:rPr lang="pt-BR" dirty="0"/>
            </a:br>
            <a:r>
              <a:rPr lang="pt-BR" dirty="0"/>
              <a:t> 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084217" y="6471727"/>
            <a:ext cx="38012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Fonte:  Carga  de Doença, Seattle, 2010</a:t>
            </a:r>
          </a:p>
          <a:p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val="1500066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3193" y="6132216"/>
            <a:ext cx="1224136" cy="595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631507" y="116635"/>
            <a:ext cx="90142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Tabela 9-Taxas ajustadas por mil habitantes</a:t>
            </a:r>
            <a:r>
              <a:rPr lang="pt-BR" sz="2000" baseline="30000" dirty="0">
                <a:solidFill>
                  <a:schemeClr val="accent1">
                    <a:lumMod val="75000"/>
                  </a:schemeClr>
                </a:solidFill>
              </a:rPr>
              <a:t>(1)</a:t>
            </a:r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 das principais causas de </a:t>
            </a:r>
            <a:r>
              <a:rPr lang="pt-BR" sz="2000" b="1" u="sng" dirty="0">
                <a:solidFill>
                  <a:srgbClr val="FF0000"/>
                </a:solidFill>
              </a:rPr>
              <a:t>YLL do sexo masculino</a:t>
            </a:r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, Brasil e grandes regiões – 2008</a:t>
            </a:r>
          </a:p>
        </p:txBody>
      </p:sp>
      <p:sp>
        <p:nvSpPr>
          <p:cNvPr id="5" name="Retângulo 4"/>
          <p:cNvSpPr/>
          <p:nvPr/>
        </p:nvSpPr>
        <p:spPr>
          <a:xfrm>
            <a:off x="1161326" y="6396346"/>
            <a:ext cx="28125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dirty="0"/>
              <a:t>População padrão masculina: Brasil, 2008,</a:t>
            </a: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0340485"/>
              </p:ext>
            </p:extLst>
          </p:nvPr>
        </p:nvGraphicFramePr>
        <p:xfrm>
          <a:off x="2567609" y="824521"/>
          <a:ext cx="7164795" cy="5152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0" name="Planilha" r:id="rId5" imgW="4667225" imgH="4229046" progId="Excel.Sheet.12">
                  <p:embed/>
                </p:oleObj>
              </mc:Choice>
              <mc:Fallback>
                <p:oleObj name="Planilha" r:id="rId5" imgW="4667225" imgH="4229046" progId="Excel.Sheet.12">
                  <p:embed/>
                  <p:pic>
                    <p:nvPicPr>
                      <p:cNvPr id="4" name="Objeto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67609" y="824521"/>
                        <a:ext cx="7164795" cy="5152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18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9" name="Grupo 8"/>
          <p:cNvGrpSpPr/>
          <p:nvPr/>
        </p:nvGrpSpPr>
        <p:grpSpPr>
          <a:xfrm>
            <a:off x="2724362" y="6049825"/>
            <a:ext cx="5866765" cy="218440"/>
            <a:chOff x="0" y="0"/>
            <a:chExt cx="5354523" cy="219456"/>
          </a:xfrm>
        </p:grpSpPr>
        <p:grpSp>
          <p:nvGrpSpPr>
            <p:cNvPr id="10" name="Grupo 9"/>
            <p:cNvGrpSpPr/>
            <p:nvPr/>
          </p:nvGrpSpPr>
          <p:grpSpPr>
            <a:xfrm>
              <a:off x="0" y="0"/>
              <a:ext cx="709371" cy="219075"/>
              <a:chOff x="0" y="0"/>
              <a:chExt cx="709371" cy="219075"/>
            </a:xfrm>
          </p:grpSpPr>
          <p:sp>
            <p:nvSpPr>
              <p:cNvPr id="23" name="Caixa de texto 35"/>
              <p:cNvSpPr txBox="1"/>
              <p:nvPr/>
            </p:nvSpPr>
            <p:spPr>
              <a:xfrm>
                <a:off x="43891" y="0"/>
                <a:ext cx="665480" cy="219075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</a:pPr>
                <a:r>
                  <a:rPr lang="pt-BR" sz="800" dirty="0">
                    <a:solidFill>
                      <a:srgbClr val="000000"/>
                    </a:solidFill>
                    <a:ea typeface="Calibri"/>
                  </a:rPr>
                  <a:t>1 a 5</a:t>
                </a:r>
                <a:endParaRPr lang="pt-BR" sz="1200" dirty="0">
                  <a:latin typeface="Times New Roman"/>
                  <a:ea typeface="Times New Roman"/>
                </a:endParaRPr>
              </a:p>
            </p:txBody>
          </p:sp>
          <p:sp>
            <p:nvSpPr>
              <p:cNvPr id="24" name="Retângulo 23"/>
              <p:cNvSpPr/>
              <p:nvPr/>
            </p:nvSpPr>
            <p:spPr>
              <a:xfrm>
                <a:off x="0" y="51207"/>
                <a:ext cx="87630" cy="94615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BR" sz="1100">
                    <a:ea typeface="Times New Roman"/>
                    <a:cs typeface="Times New Roman"/>
                  </a:rPr>
                  <a:t> </a:t>
                </a:r>
                <a:endParaRPr lang="pt-BR" sz="1100">
                  <a:ea typeface="Calibri"/>
                  <a:cs typeface="Times New Roman"/>
                </a:endParaRPr>
              </a:p>
            </p:txBody>
          </p:sp>
        </p:grpSp>
        <p:grpSp>
          <p:nvGrpSpPr>
            <p:cNvPr id="11" name="Grupo 10"/>
            <p:cNvGrpSpPr/>
            <p:nvPr/>
          </p:nvGrpSpPr>
          <p:grpSpPr>
            <a:xfrm>
              <a:off x="1185062" y="0"/>
              <a:ext cx="701675" cy="219075"/>
              <a:chOff x="1185062" y="0"/>
              <a:chExt cx="702056" cy="219075"/>
            </a:xfrm>
          </p:grpSpPr>
          <p:sp>
            <p:nvSpPr>
              <p:cNvPr id="21" name="Caixa de texto 38"/>
              <p:cNvSpPr txBox="1"/>
              <p:nvPr/>
            </p:nvSpPr>
            <p:spPr>
              <a:xfrm>
                <a:off x="1221638" y="0"/>
                <a:ext cx="665480" cy="219075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</a:pPr>
                <a:r>
                  <a:rPr lang="pt-BR" sz="800">
                    <a:solidFill>
                      <a:srgbClr val="000000"/>
                    </a:solidFill>
                    <a:ea typeface="Calibri"/>
                  </a:rPr>
                  <a:t>6 a 10</a:t>
                </a:r>
                <a:endParaRPr lang="pt-BR" sz="1200">
                  <a:latin typeface="Times New Roman"/>
                  <a:ea typeface="Times New Roman"/>
                </a:endParaRPr>
              </a:p>
            </p:txBody>
          </p:sp>
          <p:sp>
            <p:nvSpPr>
              <p:cNvPr id="22" name="Retângulo 21"/>
              <p:cNvSpPr/>
              <p:nvPr/>
            </p:nvSpPr>
            <p:spPr>
              <a:xfrm>
                <a:off x="1185062" y="58522"/>
                <a:ext cx="87630" cy="9461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BR" sz="1100">
                    <a:ea typeface="Times New Roman"/>
                    <a:cs typeface="Times New Roman"/>
                  </a:rPr>
                  <a:t> </a:t>
                </a:r>
                <a:endParaRPr lang="pt-BR" sz="1100">
                  <a:ea typeface="Calibri"/>
                  <a:cs typeface="Times New Roman"/>
                </a:endParaRPr>
              </a:p>
            </p:txBody>
          </p:sp>
        </p:grpSp>
        <p:grpSp>
          <p:nvGrpSpPr>
            <p:cNvPr id="12" name="Grupo 11"/>
            <p:cNvGrpSpPr/>
            <p:nvPr/>
          </p:nvGrpSpPr>
          <p:grpSpPr>
            <a:xfrm>
              <a:off x="2384755" y="0"/>
              <a:ext cx="694690" cy="219075"/>
              <a:chOff x="2384755" y="0"/>
              <a:chExt cx="694741" cy="219075"/>
            </a:xfrm>
          </p:grpSpPr>
          <p:sp>
            <p:nvSpPr>
              <p:cNvPr id="19" name="Caixa de texto 41"/>
              <p:cNvSpPr txBox="1"/>
              <p:nvPr/>
            </p:nvSpPr>
            <p:spPr>
              <a:xfrm>
                <a:off x="2414016" y="0"/>
                <a:ext cx="665480" cy="219075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</a:pPr>
                <a:r>
                  <a:rPr lang="pt-BR" sz="800" dirty="0">
                    <a:solidFill>
                      <a:srgbClr val="000000"/>
                    </a:solidFill>
                    <a:ea typeface="Calibri"/>
                  </a:rPr>
                  <a:t>11 a 15</a:t>
                </a:r>
                <a:endParaRPr lang="pt-BR" sz="1200" dirty="0">
                  <a:latin typeface="Times New Roman"/>
                  <a:ea typeface="Times New Roman"/>
                </a:endParaRPr>
              </a:p>
            </p:txBody>
          </p:sp>
          <p:sp>
            <p:nvSpPr>
              <p:cNvPr id="20" name="Retângulo 19"/>
              <p:cNvSpPr/>
              <p:nvPr/>
            </p:nvSpPr>
            <p:spPr>
              <a:xfrm>
                <a:off x="2384755" y="58522"/>
                <a:ext cx="87630" cy="9461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BR" sz="1100">
                    <a:ea typeface="Times New Roman"/>
                    <a:cs typeface="Times New Roman"/>
                  </a:rPr>
                  <a:t> </a:t>
                </a:r>
                <a:endParaRPr lang="pt-BR" sz="1100">
                  <a:ea typeface="Calibri"/>
                  <a:cs typeface="Times New Roman"/>
                </a:endParaRPr>
              </a:p>
            </p:txBody>
          </p:sp>
        </p:grpSp>
        <p:grpSp>
          <p:nvGrpSpPr>
            <p:cNvPr id="13" name="Grupo 12"/>
            <p:cNvGrpSpPr/>
            <p:nvPr/>
          </p:nvGrpSpPr>
          <p:grpSpPr>
            <a:xfrm>
              <a:off x="3599078" y="0"/>
              <a:ext cx="694690" cy="219075"/>
              <a:chOff x="3599078" y="0"/>
              <a:chExt cx="694741" cy="219075"/>
            </a:xfrm>
          </p:grpSpPr>
          <p:sp>
            <p:nvSpPr>
              <p:cNvPr id="17" name="Caixa de texto 44"/>
              <p:cNvSpPr txBox="1"/>
              <p:nvPr/>
            </p:nvSpPr>
            <p:spPr>
              <a:xfrm>
                <a:off x="3628339" y="0"/>
                <a:ext cx="665480" cy="219075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</a:pPr>
                <a:r>
                  <a:rPr lang="pt-BR" sz="800">
                    <a:solidFill>
                      <a:srgbClr val="000000"/>
                    </a:solidFill>
                    <a:ea typeface="Calibri"/>
                  </a:rPr>
                  <a:t>16 a 20</a:t>
                </a:r>
                <a:endParaRPr lang="pt-BR" sz="1200">
                  <a:latin typeface="Times New Roman"/>
                  <a:ea typeface="Times New Roman"/>
                </a:endParaRPr>
              </a:p>
            </p:txBody>
          </p:sp>
          <p:sp>
            <p:nvSpPr>
              <p:cNvPr id="18" name="Retângulo 17"/>
              <p:cNvSpPr/>
              <p:nvPr/>
            </p:nvSpPr>
            <p:spPr>
              <a:xfrm>
                <a:off x="3599078" y="58522"/>
                <a:ext cx="87630" cy="94615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BR" sz="1100">
                    <a:ea typeface="Times New Roman"/>
                    <a:cs typeface="Times New Roman"/>
                  </a:rPr>
                  <a:t> </a:t>
                </a:r>
                <a:endParaRPr lang="pt-BR" sz="1100">
                  <a:ea typeface="Calibri"/>
                  <a:cs typeface="Times New Roman"/>
                </a:endParaRPr>
              </a:p>
            </p:txBody>
          </p:sp>
        </p:grpSp>
        <p:grpSp>
          <p:nvGrpSpPr>
            <p:cNvPr id="14" name="Grupo 13"/>
            <p:cNvGrpSpPr/>
            <p:nvPr/>
          </p:nvGrpSpPr>
          <p:grpSpPr>
            <a:xfrm>
              <a:off x="4659782" y="0"/>
              <a:ext cx="694741" cy="219456"/>
              <a:chOff x="4659782" y="0"/>
              <a:chExt cx="694741" cy="219456"/>
            </a:xfrm>
          </p:grpSpPr>
          <p:sp>
            <p:nvSpPr>
              <p:cNvPr id="15" name="Caixa de texto 47"/>
              <p:cNvSpPr txBox="1"/>
              <p:nvPr/>
            </p:nvSpPr>
            <p:spPr>
              <a:xfrm>
                <a:off x="4689043" y="0"/>
                <a:ext cx="665480" cy="219456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</a:pPr>
                <a:r>
                  <a:rPr lang="pt-BR" sz="800">
                    <a:solidFill>
                      <a:srgbClr val="000000"/>
                    </a:solidFill>
                    <a:ea typeface="Calibri"/>
                  </a:rPr>
                  <a:t>20 ou +</a:t>
                </a:r>
                <a:endParaRPr lang="pt-BR" sz="1200">
                  <a:latin typeface="Times New Roman"/>
                  <a:ea typeface="Times New Roman"/>
                </a:endParaRPr>
              </a:p>
            </p:txBody>
          </p:sp>
          <p:sp>
            <p:nvSpPr>
              <p:cNvPr id="16" name="Retângulo 15"/>
              <p:cNvSpPr/>
              <p:nvPr/>
            </p:nvSpPr>
            <p:spPr>
              <a:xfrm>
                <a:off x="4659782" y="58522"/>
                <a:ext cx="87630" cy="94615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BR" sz="1100">
                    <a:ea typeface="Times New Roman"/>
                    <a:cs typeface="Times New Roman"/>
                  </a:rPr>
                  <a:t> </a:t>
                </a:r>
                <a:endParaRPr lang="pt-BR" sz="1100">
                  <a:ea typeface="Calibri"/>
                  <a:cs typeface="Times New Roman"/>
                </a:endParaRPr>
              </a:p>
            </p:txBody>
          </p:sp>
        </p:grpSp>
      </p:grpSp>
      <p:sp>
        <p:nvSpPr>
          <p:cNvPr id="25" name="Rectangle 229"/>
          <p:cNvSpPr>
            <a:spLocks noChangeArrowheads="1"/>
          </p:cNvSpPr>
          <p:nvPr/>
        </p:nvSpPr>
        <p:spPr bwMode="auto">
          <a:xfrm>
            <a:off x="1981201" y="2725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altLang="pt-BR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617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1731" y="5839474"/>
            <a:ext cx="1728192" cy="85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631507" y="116635"/>
            <a:ext cx="90142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Tabela 12:Taxas ajustadas por mil habitantes</a:t>
            </a:r>
            <a:r>
              <a:rPr lang="pt-BR" sz="2000" baseline="30000" dirty="0">
                <a:solidFill>
                  <a:schemeClr val="accent1">
                    <a:lumMod val="75000"/>
                  </a:schemeClr>
                </a:solidFill>
              </a:rPr>
              <a:t>(1)</a:t>
            </a:r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 das principais causas de </a:t>
            </a:r>
            <a:r>
              <a:rPr lang="pt-BR" sz="2000" b="1" u="sng" dirty="0">
                <a:solidFill>
                  <a:srgbClr val="FF0000"/>
                </a:solidFill>
              </a:rPr>
              <a:t>YLL do sexo feminino</a:t>
            </a:r>
            <a:r>
              <a:rPr lang="pt-BR" sz="2000" dirty="0">
                <a:solidFill>
                  <a:srgbClr val="FF0000"/>
                </a:solidFill>
              </a:rPr>
              <a:t>,</a:t>
            </a:r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 Brasil e grandes regiões – 2008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2677885" y="6361133"/>
            <a:ext cx="27285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dirty="0"/>
              <a:t>População padrão  feminina: Brasil, 2008</a:t>
            </a: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8007828"/>
              </p:ext>
            </p:extLst>
          </p:nvPr>
        </p:nvGraphicFramePr>
        <p:xfrm>
          <a:off x="2677885" y="824521"/>
          <a:ext cx="7048727" cy="5442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4" name="Documento" r:id="rId5" imgW="6021019" imgH="3361993" progId="Word.Document.12">
                  <p:embed/>
                </p:oleObj>
              </mc:Choice>
              <mc:Fallback>
                <p:oleObj name="Documento" r:id="rId5" imgW="6021019" imgH="3361993" progId="Word.Document.12">
                  <p:embed/>
                  <p:pic>
                    <p:nvPicPr>
                      <p:cNvPr id="2" name="Objeto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77885" y="824521"/>
                        <a:ext cx="7048727" cy="54421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1604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700" y="5977973"/>
            <a:ext cx="1728192" cy="85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631507" y="116635"/>
            <a:ext cx="90142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Tabela 10- Taxas ajustadas por mil habitantes</a:t>
            </a:r>
            <a:r>
              <a:rPr lang="pt-BR" sz="2000" baseline="30000" dirty="0">
                <a:solidFill>
                  <a:schemeClr val="accent1">
                    <a:lumMod val="75000"/>
                  </a:schemeClr>
                </a:solidFill>
              </a:rPr>
              <a:t>(1)</a:t>
            </a:r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 das principais causas de </a:t>
            </a:r>
            <a:r>
              <a:rPr lang="pt-BR" sz="2000" b="1" u="sng" dirty="0">
                <a:solidFill>
                  <a:srgbClr val="FF0000"/>
                </a:solidFill>
              </a:rPr>
              <a:t>YLD do sexo masculino</a:t>
            </a:r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, Brasil e grandes regiões – 2008</a:t>
            </a:r>
          </a:p>
        </p:txBody>
      </p:sp>
      <p:sp>
        <p:nvSpPr>
          <p:cNvPr id="71" name="Retângulo 70"/>
          <p:cNvSpPr/>
          <p:nvPr/>
        </p:nvSpPr>
        <p:spPr>
          <a:xfrm>
            <a:off x="2274888" y="6401681"/>
            <a:ext cx="27740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dirty="0"/>
              <a:t>População padrão masculina: Brasil, 2008</a:t>
            </a:r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9065122"/>
              </p:ext>
            </p:extLst>
          </p:nvPr>
        </p:nvGraphicFramePr>
        <p:xfrm>
          <a:off x="2274888" y="992777"/>
          <a:ext cx="7567612" cy="527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8" name="Documento" r:id="rId5" imgW="6010246" imgH="3066224" progId="Word.Document.12">
                  <p:embed/>
                </p:oleObj>
              </mc:Choice>
              <mc:Fallback>
                <p:oleObj name="Documento" r:id="rId5" imgW="6010246" imgH="3066224" progId="Word.Document.12">
                  <p:embed/>
                  <p:pic>
                    <p:nvPicPr>
                      <p:cNvPr id="8" name="Objeto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74888" y="992777"/>
                        <a:ext cx="7567612" cy="527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6046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2768" y="5860977"/>
            <a:ext cx="1728192" cy="85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631507" y="116635"/>
            <a:ext cx="90142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Tabela 13:Taxas ajustadas por mil habitantes</a:t>
            </a:r>
            <a:r>
              <a:rPr lang="pt-BR" sz="2000" baseline="30000" dirty="0">
                <a:solidFill>
                  <a:schemeClr val="accent1">
                    <a:lumMod val="75000"/>
                  </a:schemeClr>
                </a:solidFill>
              </a:rPr>
              <a:t>(1)</a:t>
            </a:r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 das principais causas de </a:t>
            </a:r>
            <a:r>
              <a:rPr lang="pt-BR" sz="2000" b="1" u="sng" dirty="0">
                <a:solidFill>
                  <a:srgbClr val="FF0000"/>
                </a:solidFill>
              </a:rPr>
              <a:t>YLD do sexo feminino</a:t>
            </a:r>
            <a:r>
              <a:rPr lang="pt-BR" sz="2000" dirty="0">
                <a:solidFill>
                  <a:schemeClr val="accent1">
                    <a:lumMod val="75000"/>
                  </a:schemeClr>
                </a:solidFill>
              </a:rPr>
              <a:t>, Brasil e grandes regiões – 2008</a:t>
            </a:r>
          </a:p>
        </p:txBody>
      </p:sp>
      <p:sp>
        <p:nvSpPr>
          <p:cNvPr id="5" name="Retângulo 4"/>
          <p:cNvSpPr/>
          <p:nvPr/>
        </p:nvSpPr>
        <p:spPr>
          <a:xfrm>
            <a:off x="1947092" y="6438383"/>
            <a:ext cx="27285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dirty="0"/>
              <a:t>População padrão  feminina: Brasil, 2008</a:t>
            </a: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9292100"/>
              </p:ext>
            </p:extLst>
          </p:nvPr>
        </p:nvGraphicFramePr>
        <p:xfrm>
          <a:off x="1947092" y="938454"/>
          <a:ext cx="7780338" cy="5397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1" name="Documento" r:id="rId5" imgW="6090689" imgH="3360196" progId="Word.Document.12">
                  <p:embed/>
                </p:oleObj>
              </mc:Choice>
              <mc:Fallback>
                <p:oleObj name="Documento" r:id="rId5" imgW="6090689" imgH="3360196" progId="Word.Document.12">
                  <p:embed/>
                  <p:pic>
                    <p:nvPicPr>
                      <p:cNvPr id="2" name="Objeto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47092" y="938454"/>
                        <a:ext cx="7780338" cy="53970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0045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81200" y="332657"/>
            <a:ext cx="8435280" cy="6192687"/>
          </a:xfrm>
        </p:spPr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5" name="Objeto 3"/>
          <p:cNvGraphicFramePr>
            <a:graphicFrameLocks noChangeAspect="1"/>
          </p:cNvGraphicFramePr>
          <p:nvPr/>
        </p:nvGraphicFramePr>
        <p:xfrm>
          <a:off x="2711624" y="836712"/>
          <a:ext cx="6552728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564" y="5977975"/>
            <a:ext cx="1728192" cy="85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9007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0084525" y="1931578"/>
            <a:ext cx="1443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YLL feminino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835114" y="1384621"/>
            <a:ext cx="1616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Diabetes – 6,12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835114" y="2126522"/>
            <a:ext cx="1677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Depressão – 10,8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835931" y="2797284"/>
            <a:ext cx="2019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T. Bipolar – 3,63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842099" y="3176200"/>
            <a:ext cx="930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Álcool – 4 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842099" y="3428036"/>
            <a:ext cx="1177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Drogas – 0,62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842099" y="3555116"/>
            <a:ext cx="1716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err="1"/>
              <a:t>T.e</a:t>
            </a:r>
            <a:r>
              <a:rPr lang="pt-BR" sz="1400" dirty="0"/>
              <a:t>. pós-trauma – 0,7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842099" y="3716603"/>
            <a:ext cx="915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err="1"/>
              <a:t>Toc</a:t>
            </a:r>
            <a:r>
              <a:rPr lang="pt-BR" sz="1400" dirty="0"/>
              <a:t> – 1,07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393" y="1273716"/>
            <a:ext cx="7369132" cy="4562801"/>
          </a:xfrm>
          <a:prstGeom prst="rect">
            <a:avLst/>
          </a:prstGeom>
        </p:spPr>
      </p:pic>
      <p:sp>
        <p:nvSpPr>
          <p:cNvPr id="25" name="CaixaDeTexto 24"/>
          <p:cNvSpPr txBox="1"/>
          <p:nvPr/>
        </p:nvSpPr>
        <p:spPr>
          <a:xfrm>
            <a:off x="10084525" y="2249633"/>
            <a:ext cx="1570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YLL masculino</a:t>
            </a:r>
          </a:p>
        </p:txBody>
      </p:sp>
      <p:sp>
        <p:nvSpPr>
          <p:cNvPr id="26" name="CaixaDeTexto 25"/>
          <p:cNvSpPr txBox="1"/>
          <p:nvPr/>
        </p:nvSpPr>
        <p:spPr>
          <a:xfrm>
            <a:off x="10084525" y="1273716"/>
            <a:ext cx="1443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YLD feminino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0084524" y="1591771"/>
            <a:ext cx="1570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YLD masculino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846812" y="3897300"/>
            <a:ext cx="1616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Pânico – 0,75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835113" y="4466818"/>
            <a:ext cx="18802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D. pulmonar </a:t>
            </a:r>
            <a:r>
              <a:rPr lang="pt-BR" sz="1400" dirty="0" err="1"/>
              <a:t>o.c</a:t>
            </a:r>
            <a:r>
              <a:rPr lang="pt-BR" sz="1400" dirty="0"/>
              <a:t>. – 4,49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846812" y="4845734"/>
            <a:ext cx="1616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Asma – 2,51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846812" y="5063144"/>
            <a:ext cx="1616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Cirrose – 1,88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846811" y="5230421"/>
            <a:ext cx="1711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H. Próstata b. – 0,37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842098" y="5559655"/>
            <a:ext cx="18732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/>
              <a:t>Osteo</a:t>
            </a:r>
            <a:r>
              <a:rPr lang="pt-BR" sz="1400" dirty="0"/>
              <a:t>-artrose  - 1,48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846811" y="5392378"/>
            <a:ext cx="2759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Artrite </a:t>
            </a:r>
            <a:r>
              <a:rPr lang="pt-BR" sz="1400" dirty="0" err="1"/>
              <a:t>reumato</a:t>
            </a:r>
            <a:r>
              <a:rPr lang="pt-BR" sz="1400" dirty="0"/>
              <a:t>. – 0,59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842099" y="4120586"/>
            <a:ext cx="1616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Hipertensão – 1,7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B6CEDB4E-75F0-446A-B88D-1F0A4DA4A8A4}"/>
              </a:ext>
            </a:extLst>
          </p:cNvPr>
          <p:cNvSpPr txBox="1"/>
          <p:nvPr/>
        </p:nvSpPr>
        <p:spPr>
          <a:xfrm>
            <a:off x="2152650" y="119859"/>
            <a:ext cx="7875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rgbClr val="C00000"/>
                </a:solidFill>
              </a:rPr>
              <a:t>CARGA DE MORTALIDADE E DE INCAPACIDADE POR SEXO, BRASIL 2008. Grande Grupo II</a:t>
            </a:r>
          </a:p>
        </p:txBody>
      </p:sp>
    </p:spTree>
    <p:extLst>
      <p:ext uri="{BB962C8B-B14F-4D97-AF65-F5344CB8AC3E}">
        <p14:creationId xmlns:p14="http://schemas.microsoft.com/office/powerpoint/2010/main" val="236682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0084525" y="1931578"/>
            <a:ext cx="1443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YLL feminino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726736" y="1250517"/>
            <a:ext cx="1880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C. Cólon e reto – 0,95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725469" y="1417794"/>
            <a:ext cx="1880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C. Pâncreas – 0,42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725023" y="1613006"/>
            <a:ext cx="2019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C. Pulmão – 1,3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725024" y="1834276"/>
            <a:ext cx="1616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C. Mama – 1,16 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725023" y="2039242"/>
            <a:ext cx="1848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C. Colo do útero – 0,63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725022" y="2214587"/>
            <a:ext cx="14593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C. Próstata – 0,64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725021" y="2431562"/>
            <a:ext cx="12305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Epilepsia – 1,4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0084525" y="2249633"/>
            <a:ext cx="1570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YLL masculino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0084525" y="1273716"/>
            <a:ext cx="1443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YLD feminino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0084524" y="1591771"/>
            <a:ext cx="1570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YLD masculino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753617" y="2763547"/>
            <a:ext cx="1616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Alzheimer – 2,8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719397" y="3255380"/>
            <a:ext cx="18802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Glaucoma – 0,16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719397" y="3416187"/>
            <a:ext cx="1616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Catarata – 0,61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726039" y="3960645"/>
            <a:ext cx="2024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Isquemia cardíaca – 8,78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484394" y="5134883"/>
            <a:ext cx="1711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AVC -5,96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483161" y="5609937"/>
            <a:ext cx="2759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Cardiopatia congênita – 0,73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719397" y="3076888"/>
            <a:ext cx="1616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Parkinson – 0,73</a:t>
            </a:r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391" y="1323680"/>
            <a:ext cx="7300693" cy="4543751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48C3E4ED-2A94-4CAC-BE14-116B232F0435}"/>
              </a:ext>
            </a:extLst>
          </p:cNvPr>
          <p:cNvSpPr txBox="1"/>
          <p:nvPr/>
        </p:nvSpPr>
        <p:spPr>
          <a:xfrm>
            <a:off x="2057400" y="178337"/>
            <a:ext cx="7875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rgbClr val="C00000"/>
                </a:solidFill>
              </a:rPr>
              <a:t>CARGA DE MORTALIDADE E DE INCAPACIDADE POR SEXO, BRASIL 2008. Grande Grupo II</a:t>
            </a:r>
          </a:p>
        </p:txBody>
      </p:sp>
    </p:spTree>
    <p:extLst>
      <p:ext uri="{BB962C8B-B14F-4D97-AF65-F5344CB8AC3E}">
        <p14:creationId xmlns:p14="http://schemas.microsoft.com/office/powerpoint/2010/main" val="3281071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0084525" y="1931578"/>
            <a:ext cx="1443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YLL feminino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582141" y="2013236"/>
            <a:ext cx="1880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Hepatite B – 1,17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582140" y="2168784"/>
            <a:ext cx="1880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Hepatite C – 4,25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82140" y="2323502"/>
            <a:ext cx="2019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Malária – 0,19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82140" y="2478220"/>
            <a:ext cx="2307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Doença de chagas – 2,82 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582141" y="2903609"/>
            <a:ext cx="2581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I. V. aéreas inferiores – 21,15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82141" y="3283536"/>
            <a:ext cx="2193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Hemorragia materna – 0,16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582142" y="3430285"/>
            <a:ext cx="17591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Sepse materna – 0,53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0084525" y="2249633"/>
            <a:ext cx="1570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YLL masculino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0084525" y="1273716"/>
            <a:ext cx="1443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YLD feminino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0084524" y="1591771"/>
            <a:ext cx="1570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YLD masculino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585945" y="3560307"/>
            <a:ext cx="2436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/>
              <a:t>Hiper</a:t>
            </a:r>
            <a:r>
              <a:rPr lang="pt-BR" sz="1400" dirty="0"/>
              <a:t>. na gravidez – 0,35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582142" y="3859095"/>
            <a:ext cx="2307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Baixo peso ao nascer – 6,54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582143" y="4148895"/>
            <a:ext cx="25818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A. e trauma ao nascer – 7,61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585810" y="4457501"/>
            <a:ext cx="2024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Sepse neonatal – 6,59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582143" y="4719262"/>
            <a:ext cx="2223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/>
              <a:t>Bp</a:t>
            </a:r>
            <a:r>
              <a:rPr lang="pt-BR" sz="1400" dirty="0"/>
              <a:t> e asfixia ao nascer – 3,36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582143" y="5244443"/>
            <a:ext cx="2759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Outros – 28,43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585945" y="3707056"/>
            <a:ext cx="1616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Aborto – 0,3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320" y="1326303"/>
            <a:ext cx="7363895" cy="4591411"/>
          </a:xfrm>
          <a:prstGeom prst="rect">
            <a:avLst/>
          </a:prstGeom>
        </p:spPr>
      </p:pic>
      <p:sp>
        <p:nvSpPr>
          <p:cNvPr id="25" name="CaixaDeTexto 24"/>
          <p:cNvSpPr txBox="1"/>
          <p:nvPr/>
        </p:nvSpPr>
        <p:spPr>
          <a:xfrm>
            <a:off x="582139" y="1856858"/>
            <a:ext cx="21528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Doenças diarreicas – 3,59</a:t>
            </a:r>
          </a:p>
        </p:txBody>
      </p:sp>
      <p:sp>
        <p:nvSpPr>
          <p:cNvPr id="26" name="CaixaDeTexto 25"/>
          <p:cNvSpPr txBox="1"/>
          <p:nvPr/>
        </p:nvSpPr>
        <p:spPr>
          <a:xfrm>
            <a:off x="582137" y="1545704"/>
            <a:ext cx="21528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HIV e AIDS – 9,89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582138" y="1246915"/>
            <a:ext cx="21528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Tuberculose – 3,06</a:t>
            </a:r>
          </a:p>
        </p:txBody>
      </p:sp>
    </p:spTree>
    <p:extLst>
      <p:ext uri="{BB962C8B-B14F-4D97-AF65-F5344CB8AC3E}">
        <p14:creationId xmlns:p14="http://schemas.microsoft.com/office/powerpoint/2010/main" val="3426321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073798" y="2873830"/>
            <a:ext cx="9118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Será Diferente em níveis desagregação geográfica? </a:t>
            </a:r>
            <a:endParaRPr lang="pt-BR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676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560004" y="442460"/>
            <a:ext cx="9144000" cy="4333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pt-BR" sz="3000" b="1" dirty="0">
                <a:solidFill>
                  <a:srgbClr val="FF0000"/>
                </a:solidFill>
              </a:rPr>
              <a:t>10</a:t>
            </a:r>
            <a:r>
              <a:rPr lang="pt-BR" sz="3000" b="1" dirty="0"/>
              <a:t> Principais Causas </a:t>
            </a:r>
            <a:r>
              <a:rPr lang="pt-BR" sz="3000" b="1" dirty="0">
                <a:solidFill>
                  <a:srgbClr val="FF0000"/>
                </a:solidFill>
              </a:rPr>
              <a:t>DALY, estudo de Carga  de Doença, MG 2005</a:t>
            </a:r>
            <a:endParaRPr lang="pt-BR" sz="3000" b="1" dirty="0"/>
          </a:p>
        </p:txBody>
      </p:sp>
      <p:graphicFrame>
        <p:nvGraphicFramePr>
          <p:cNvPr id="66816" name="Group 2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381047"/>
              </p:ext>
            </p:extLst>
          </p:nvPr>
        </p:nvGraphicFramePr>
        <p:xfrm>
          <a:off x="1560003" y="1052736"/>
          <a:ext cx="9000493" cy="5047615"/>
        </p:xfrm>
        <a:graphic>
          <a:graphicData uri="http://schemas.openxmlformats.org/drawingml/2006/table">
            <a:tbl>
              <a:tblPr/>
              <a:tblGrid>
                <a:gridCol w="5980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8356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290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54416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4569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1433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%</a:t>
                      </a:r>
                      <a:endParaRPr kumimoji="0" lang="pt-BR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Masculino</a:t>
                      </a:r>
                      <a:endParaRPr kumimoji="0" 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pt-BR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Feminino</a:t>
                      </a:r>
                      <a:endParaRPr kumimoji="0" 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%</a:t>
                      </a:r>
                      <a:endParaRPr kumimoji="0" lang="pt-BR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332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6,3</a:t>
                      </a:r>
                    </a:p>
                  </a:txBody>
                  <a:tcPr marL="9525" marR="9525" marT="9525" marB="0" anchor="b">
                    <a:lnL cap="flat"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D. Cardíaca Isquêmica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Depressão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332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5,8</a:t>
                      </a:r>
                    </a:p>
                  </a:txBody>
                  <a:tcPr marL="9525" marR="9525" marT="9525" marB="0" anchor="b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Homicídio e Violência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D. Cardíaca Isquêmica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332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5,8</a:t>
                      </a:r>
                    </a:p>
                  </a:txBody>
                  <a:tcPr marL="9525" marR="9525" marT="9525" marB="0" anchor="b">
                    <a:lnL cap="flat"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Abuso e </a:t>
                      </a:r>
                      <a:r>
                        <a:rPr lang="pt-BR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depend</a:t>
                      </a: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. de álcool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Acidente vascular cerebral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332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5,0</a:t>
                      </a:r>
                    </a:p>
                  </a:txBody>
                  <a:tcPr marL="9525" marR="9525" marT="9525" marB="0" anchor="b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Acidente vascular cerebral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Demência/Alzheimer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332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4,2</a:t>
                      </a:r>
                    </a:p>
                  </a:txBody>
                  <a:tcPr marL="9525" marR="9525" marT="9525" marB="0" anchor="b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D.P.O.C.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D.P.O.C.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332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4,1</a:t>
                      </a:r>
                    </a:p>
                  </a:txBody>
                  <a:tcPr marL="9525" marR="9525" marT="9525" marB="0" anchor="b">
                    <a:lnL cap="flat"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Acidente de Trânsito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Diabetes mellitus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3332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2,9</a:t>
                      </a:r>
                    </a:p>
                  </a:txBody>
                  <a:tcPr marL="9525" marR="9525" marT="9525" marB="0" anchor="b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I.V.A.Inferiores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I.V.A.Inferiores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3332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2,8</a:t>
                      </a:r>
                    </a:p>
                  </a:txBody>
                  <a:tcPr marL="9525" marR="9525" marT="9525" marB="0" anchor="b">
                    <a:lnL cap="flat"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Cirrose hepática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Abuso e depend. de álcool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332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2,8</a:t>
                      </a:r>
                    </a:p>
                  </a:txBody>
                  <a:tcPr marL="9525" marR="9525" marT="9525" marB="0" anchor="b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Depressão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D. Endócrinas e metab.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3332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2,3</a:t>
                      </a:r>
                    </a:p>
                  </a:txBody>
                  <a:tcPr marL="9525" marR="9525" marT="9525" marB="0" anchor="b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Diabetes mellitus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Asma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4499779" y="6277240"/>
            <a:ext cx="38012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Fonte: Estudo de Carga de Doença, Minas gerais, 2005,  Fiocruz</a:t>
            </a:r>
          </a:p>
        </p:txBody>
      </p:sp>
    </p:spTree>
    <p:extLst>
      <p:ext uri="{BB962C8B-B14F-4D97-AF65-F5344CB8AC3E}">
        <p14:creationId xmlns:p14="http://schemas.microsoft.com/office/powerpoint/2010/main" val="2968065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891" y="261256"/>
            <a:ext cx="7197635" cy="65967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sp>
        <p:nvSpPr>
          <p:cNvPr id="3" name="CaixaDeTexto 2"/>
          <p:cNvSpPr txBox="1"/>
          <p:nvPr/>
        </p:nvSpPr>
        <p:spPr>
          <a:xfrm>
            <a:off x="8370681" y="261256"/>
            <a:ext cx="4207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MORTALIDADE - YLL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8370681" y="821772"/>
            <a:ext cx="38238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Rankeamento</a:t>
            </a:r>
            <a:r>
              <a:rPr lang="pt-BR" dirty="0"/>
              <a:t> das 10 primeiras causas de carga de mortalidade no estado do RS e Regiões de Saúde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8573983" y="6492241"/>
            <a:ext cx="38012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Fonte: Estudo de Carga de do Diabetes, 2012-2014i,  Fiocruz</a:t>
            </a:r>
          </a:p>
        </p:txBody>
      </p:sp>
    </p:spTree>
    <p:extLst>
      <p:ext uri="{BB962C8B-B14F-4D97-AF65-F5344CB8AC3E}">
        <p14:creationId xmlns:p14="http://schemas.microsoft.com/office/powerpoint/2010/main" val="19022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4497739" y="80964"/>
            <a:ext cx="4207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MORTALIDADE - YLL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942974" y="464047"/>
            <a:ext cx="10107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Ranqueamento</a:t>
            </a:r>
            <a:r>
              <a:rPr lang="pt-BR" dirty="0"/>
              <a:t> das 10 primeiras causas de carga de mortalidade no estado do AM e Regiões de Saúde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995764"/>
              </p:ext>
            </p:extLst>
          </p:nvPr>
        </p:nvGraphicFramePr>
        <p:xfrm>
          <a:off x="1416300" y="925712"/>
          <a:ext cx="8693944" cy="54750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232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992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634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916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463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4399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2449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6349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6349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82997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643995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</a:tblGrid>
              <a:tr h="26214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REGIÃO DE SAÚDE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 Violência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 D. cerebrovasculares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dirty="0">
                          <a:effectLst/>
                        </a:rPr>
                        <a:t> </a:t>
                      </a: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D. Isquêmica do coração, IAM, angina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dirty="0">
                          <a:effectLst/>
                        </a:rPr>
                        <a:t> </a:t>
                      </a: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Infecções de vias aéreas</a:t>
                      </a:r>
                      <a:r>
                        <a:rPr lang="pt-BR" sz="1600" dirty="0">
                          <a:effectLst/>
                        </a:rPr>
                        <a:t> </a:t>
                      </a: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inferiores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 Acidente de trânsito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 dirty="0">
                          <a:solidFill>
                            <a:srgbClr val="FF0000"/>
                          </a:solidFill>
                          <a:effectLst/>
                        </a:rPr>
                        <a:t> Diabetes mellitus - sem complicações renais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 HIV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 Neoplasia maligna do colo do útero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dirty="0">
                          <a:effectLst/>
                        </a:rPr>
                        <a:t> </a:t>
                      </a: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Asfixia e Traumatismo ao nascer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dirty="0">
                          <a:solidFill>
                            <a:schemeClr val="tx1"/>
                          </a:solidFill>
                          <a:effectLst/>
                        </a:rPr>
                        <a:t>Septicemia do recém-nascido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941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Manaus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dirty="0">
                          <a:effectLst/>
                        </a:rPr>
                        <a:t>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941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Alto Solimões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 dirty="0">
                          <a:solidFill>
                            <a:srgbClr val="FF0000"/>
                          </a:solidFill>
                          <a:effectLst/>
                        </a:rPr>
                        <a:t>13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941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Juruá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 dirty="0">
                          <a:solidFill>
                            <a:srgbClr val="FF0000"/>
                          </a:solidFill>
                          <a:effectLst/>
                        </a:rPr>
                        <a:t>16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58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941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Purus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 dirty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57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941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Triângulo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en-US" sz="1600" b="1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30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941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Rio Madeira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24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29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941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Baixo Amazonas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941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Médio Amazonas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941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Rio Negro/Solimões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en-US" sz="1600" b="1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20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941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Entorno de Manaus e Rio Negro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dirty="0">
                          <a:effectLst/>
                        </a:rPr>
                        <a:t>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5941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 dirty="0">
                          <a:effectLst/>
                        </a:rPr>
                        <a:t>AMAZONAS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 dirty="0">
                          <a:effectLst/>
                        </a:rPr>
                        <a:t>1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 dirty="0">
                          <a:effectLst/>
                        </a:rPr>
                        <a:t>2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>
                          <a:effectLst/>
                        </a:rPr>
                        <a:t>3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>
                          <a:effectLst/>
                        </a:rPr>
                        <a:t>4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>
                          <a:effectLst/>
                        </a:rPr>
                        <a:t>5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 dirty="0">
                          <a:effectLst/>
                        </a:rPr>
                        <a:t>7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>
                          <a:effectLst/>
                        </a:rPr>
                        <a:t>8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>
                          <a:effectLst/>
                        </a:rPr>
                        <a:t>9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pt-BR" sz="1600" b="1" dirty="0">
                          <a:effectLst/>
                        </a:rPr>
                        <a:t>10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4251585" y="6505845"/>
            <a:ext cx="38012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Fonte: Estudo de Carga de Doença, Amazonas, 2012-2014,  Fiocruz</a:t>
            </a:r>
          </a:p>
        </p:txBody>
      </p:sp>
    </p:spTree>
    <p:extLst>
      <p:ext uri="{BB962C8B-B14F-4D97-AF65-F5344CB8AC3E}">
        <p14:creationId xmlns:p14="http://schemas.microsoft.com/office/powerpoint/2010/main" val="957772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7249886" y="2886892"/>
            <a:ext cx="48332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C00000"/>
                </a:solidFill>
              </a:rPr>
              <a:t>E AS DOENÇAS INFECCIOSAS?</a:t>
            </a:r>
          </a:p>
          <a:p>
            <a:r>
              <a:rPr lang="pt-BR" sz="2800" b="1" dirty="0">
                <a:solidFill>
                  <a:srgbClr val="C00000"/>
                </a:solidFill>
              </a:rPr>
              <a:t>ONDE ESTÃO NA ANÁLISE?</a:t>
            </a:r>
          </a:p>
        </p:txBody>
      </p:sp>
    </p:spTree>
    <p:extLst>
      <p:ext uri="{BB962C8B-B14F-4D97-AF65-F5344CB8AC3E}">
        <p14:creationId xmlns:p14="http://schemas.microsoft.com/office/powerpoint/2010/main" val="13234129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24C73B9-4C62-45A5-826D-AA061E1ED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537" y="135445"/>
            <a:ext cx="10715625" cy="906970"/>
          </a:xfrm>
        </p:spPr>
        <p:txBody>
          <a:bodyPr>
            <a:normAutofit/>
          </a:bodyPr>
          <a:lstStyle/>
          <a:p>
            <a:r>
              <a:rPr lang="pt-BR" sz="24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 é a magnitude das Doenças Negligenciadas nos </a:t>
            </a:r>
            <a:br>
              <a:rPr lang="pt-BR" sz="24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400" b="1" cap="none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Estudos de Carga de Doença?</a:t>
            </a:r>
            <a:endParaRPr lang="pt-B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xmlns="" id="{B23A810F-D0EB-41E2-BB19-32237562DF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663" y="1255955"/>
          <a:ext cx="5748951" cy="231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6" name="Worksheet" r:id="rId5" imgW="5362525" imgH="2314448" progId="Excel.Sheet.12">
                  <p:embed/>
                </p:oleObj>
              </mc:Choice>
              <mc:Fallback>
                <p:oleObj name="Worksheet" r:id="rId5" imgW="5362525" imgH="2314448" progId="Excel.Sheet.12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xmlns="" id="{B23A810F-D0EB-41E2-BB19-32237562DF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663" y="1255955"/>
                        <a:ext cx="5748951" cy="2314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>
            <a:extLst>
              <a:ext uri="{FF2B5EF4-FFF2-40B4-BE49-F238E27FC236}">
                <a16:creationId xmlns:a16="http://schemas.microsoft.com/office/drawing/2014/main" xmlns="" id="{7D1ED423-D6BB-4F82-A660-998591609F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29349" y="1255955"/>
          <a:ext cx="5748951" cy="2515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7" name="Worksheet" r:id="rId8" imgW="5362525" imgH="2305304" progId="Excel.Sheet.12">
                  <p:embed/>
                </p:oleObj>
              </mc:Choice>
              <mc:Fallback>
                <p:oleObj name="Worksheet" r:id="rId8" imgW="5362525" imgH="2305304" progId="Excel.Sheet.12">
                  <p:embed/>
                  <p:pic>
                    <p:nvPicPr>
                      <p:cNvPr id="9" name="Objeto 8">
                        <a:extLst>
                          <a:ext uri="{FF2B5EF4-FFF2-40B4-BE49-F238E27FC236}">
                            <a16:creationId xmlns:a16="http://schemas.microsoft.com/office/drawing/2014/main" xmlns="" id="{7D1ED423-D6BB-4F82-A660-998591609F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29349" y="1255955"/>
                        <a:ext cx="5748951" cy="25151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>
            <a:extLst>
              <a:ext uri="{FF2B5EF4-FFF2-40B4-BE49-F238E27FC236}">
                <a16:creationId xmlns:a16="http://schemas.microsoft.com/office/drawing/2014/main" xmlns="" id="{1B45E1D4-3DD6-4C3C-94AE-21A5535C7F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25214" y="4063321"/>
          <a:ext cx="6400800" cy="27946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8" name="Worksheet" r:id="rId11" imgW="5362525" imgH="2314448" progId="Excel.Sheet.12">
                  <p:embed/>
                </p:oleObj>
              </mc:Choice>
              <mc:Fallback>
                <p:oleObj name="Worksheet" r:id="rId11" imgW="5362525" imgH="2314448" progId="Excel.Sheet.12">
                  <p:embed/>
                  <p:pic>
                    <p:nvPicPr>
                      <p:cNvPr id="11" name="Objeto 10">
                        <a:extLst>
                          <a:ext uri="{FF2B5EF4-FFF2-40B4-BE49-F238E27FC236}">
                            <a16:creationId xmlns:a16="http://schemas.microsoft.com/office/drawing/2014/main" xmlns="" id="{1B45E1D4-3DD6-4C3C-94AE-21A5535C7F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625214" y="4063321"/>
                        <a:ext cx="6400800" cy="27946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9154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6400" y="3082199"/>
            <a:ext cx="10515600" cy="1325563"/>
          </a:xfrm>
        </p:spPr>
        <p:txBody>
          <a:bodyPr/>
          <a:lstStyle/>
          <a:p>
            <a:r>
              <a:rPr lang="pt-BR" b="1" dirty="0">
                <a:solidFill>
                  <a:srgbClr val="C00000"/>
                </a:solidFill>
              </a:rPr>
              <a:t>O CASO DO DIABETES</a:t>
            </a:r>
          </a:p>
        </p:txBody>
      </p:sp>
    </p:spTree>
    <p:extLst>
      <p:ext uri="{BB962C8B-B14F-4D97-AF65-F5344CB8AC3E}">
        <p14:creationId xmlns:p14="http://schemas.microsoft.com/office/powerpoint/2010/main" val="9781274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/>
        </p:nvGrpSpPr>
        <p:grpSpPr>
          <a:xfrm>
            <a:off x="5749245" y="1273300"/>
            <a:ext cx="6940625" cy="5013200"/>
            <a:chOff x="10174987" y="2900542"/>
            <a:chExt cx="14809692" cy="9728656"/>
          </a:xfrm>
        </p:grpSpPr>
        <p:pic>
          <p:nvPicPr>
            <p:cNvPr id="1026" name="Picture 2" descr="Resultado de imagem para human body silhouette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496" r="32789"/>
            <a:stretch/>
          </p:blipFill>
          <p:spPr bwMode="auto">
            <a:xfrm>
              <a:off x="15998922" y="4925332"/>
              <a:ext cx="3624943" cy="6000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aphicFrame>
          <p:nvGraphicFramePr>
            <p:cNvPr id="11" name="Diagrama 10"/>
            <p:cNvGraphicFramePr/>
            <p:nvPr>
              <p:extLst>
                <p:ext uri="{D42A27DB-BD31-4B8C-83A1-F6EECF244321}">
                  <p14:modId xmlns:p14="http://schemas.microsoft.com/office/powerpoint/2010/main" val="4032825575"/>
                </p:ext>
              </p:extLst>
            </p:nvPr>
          </p:nvGraphicFramePr>
          <p:xfrm>
            <a:off x="10174987" y="2900542"/>
            <a:ext cx="14809692" cy="972865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</p:grpSp>
      <p:sp>
        <p:nvSpPr>
          <p:cNvPr id="68" name="Title 2"/>
          <p:cNvSpPr txBox="1">
            <a:spLocks/>
          </p:cNvSpPr>
          <p:nvPr/>
        </p:nvSpPr>
        <p:spPr>
          <a:xfrm>
            <a:off x="942669" y="420576"/>
            <a:ext cx="5231304" cy="549381"/>
          </a:xfrm>
          <a:prstGeom prst="rect">
            <a:avLst/>
          </a:prstGeom>
        </p:spPr>
        <p:txBody>
          <a:bodyPr wrap="none">
            <a:spAutoFit/>
          </a:bodyPr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300" b="1" dirty="0">
                <a:ea typeface="Open Sans Light" panose="020B0306030504020204" pitchFamily="34" charset="0"/>
              </a:rPr>
              <a:t>REFERENCIAL TEÓRICO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42669" y="936176"/>
            <a:ext cx="3622854" cy="60236"/>
          </a:xfrm>
          <a:prstGeom prst="roundRect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/>
            <a:endParaRPr lang="bg-BG" sz="1700">
              <a:solidFill>
                <a:schemeClr val="accent2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942669" y="988966"/>
            <a:ext cx="6568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accent3"/>
                </a:solidFill>
                <a:latin typeface="Roboto Light"/>
              </a:rPr>
              <a:t>Diabetes </a:t>
            </a:r>
            <a:r>
              <a:rPr lang="pt-BR" sz="2000" b="1" i="1" dirty="0">
                <a:solidFill>
                  <a:schemeClr val="accent3"/>
                </a:solidFill>
                <a:latin typeface="Roboto Light"/>
              </a:rPr>
              <a:t>mellitus </a:t>
            </a:r>
            <a:r>
              <a:rPr lang="pt-BR" sz="2000" b="1" dirty="0">
                <a:solidFill>
                  <a:schemeClr val="accent3"/>
                </a:solidFill>
                <a:latin typeface="Roboto Light"/>
              </a:rPr>
              <a:t>tipo 2: um desafio para a saúde pública</a:t>
            </a:r>
          </a:p>
        </p:txBody>
      </p:sp>
      <p:sp>
        <p:nvSpPr>
          <p:cNvPr id="148" name="TextBox 72"/>
          <p:cNvSpPr txBox="1"/>
          <p:nvPr/>
        </p:nvSpPr>
        <p:spPr>
          <a:xfrm>
            <a:off x="11230448" y="295104"/>
            <a:ext cx="399433" cy="323147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id-ID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CaixaDeTexto 219"/>
          <p:cNvSpPr txBox="1"/>
          <p:nvPr/>
        </p:nvSpPr>
        <p:spPr>
          <a:xfrm>
            <a:off x="362277" y="2256406"/>
            <a:ext cx="56040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lnSpc>
                <a:spcPct val="150000"/>
              </a:lnSpc>
              <a:buClr>
                <a:schemeClr val="accent5"/>
              </a:buClr>
              <a:buFont typeface="Courier New" panose="02070309020205020404" pitchFamily="49" charset="0"/>
              <a:buChar char="o"/>
            </a:pPr>
            <a:r>
              <a:rPr lang="pt-BR" sz="16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 de agravos:</a:t>
            </a:r>
          </a:p>
          <a:p>
            <a:pPr marL="685709" lvl="1" indent="-228600" algn="just">
              <a:lnSpc>
                <a:spcPct val="150000"/>
              </a:lnSpc>
              <a:buClr>
                <a:schemeClr val="accent5"/>
              </a:buClr>
              <a:buFont typeface="Courier New" panose="02070309020205020404" pitchFamily="49" charset="0"/>
              <a:buChar char="o"/>
            </a:pPr>
            <a:r>
              <a:rPr lang="pt-BR" sz="16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DM 1</a:t>
            </a:r>
          </a:p>
          <a:p>
            <a:pPr marL="685709" lvl="1" indent="-228600" algn="just">
              <a:lnSpc>
                <a:spcPct val="150000"/>
              </a:lnSpc>
              <a:buClr>
                <a:schemeClr val="accent5"/>
              </a:buClr>
              <a:buFont typeface="Courier New" panose="02070309020205020404" pitchFamily="49" charset="0"/>
              <a:buChar char="o"/>
            </a:pPr>
            <a:r>
              <a:rPr lang="pt-BR" sz="16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DM 2</a:t>
            </a:r>
          </a:p>
          <a:p>
            <a:pPr marL="685709" lvl="1" indent="-228600" algn="just">
              <a:lnSpc>
                <a:spcPct val="150000"/>
              </a:lnSpc>
              <a:buClr>
                <a:schemeClr val="accent5"/>
              </a:buClr>
              <a:buFont typeface="Courier New" panose="02070309020205020404" pitchFamily="49" charset="0"/>
              <a:buChar char="o"/>
            </a:pPr>
            <a:r>
              <a:rPr lang="pt-BR" sz="16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Diabetes gestacional </a:t>
            </a:r>
          </a:p>
          <a:p>
            <a:pPr marL="685709" lvl="1" indent="-228600" algn="just">
              <a:lnSpc>
                <a:spcPct val="150000"/>
              </a:lnSpc>
              <a:buClr>
                <a:schemeClr val="accent5"/>
              </a:buClr>
              <a:buFont typeface="Courier New" panose="02070309020205020404" pitchFamily="49" charset="0"/>
              <a:buChar char="o"/>
            </a:pPr>
            <a:r>
              <a:rPr lang="pt-BR" sz="16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Outros</a:t>
            </a:r>
          </a:p>
          <a:p>
            <a:pPr lvl="1" algn="just">
              <a:lnSpc>
                <a:spcPct val="150000"/>
              </a:lnSpc>
              <a:buClr>
                <a:schemeClr val="accent5"/>
              </a:buClr>
            </a:pPr>
            <a:endParaRPr lang="pt-BR" sz="1600" dirty="0">
              <a:solidFill>
                <a:schemeClr val="accent3"/>
              </a:solidFill>
            </a:endParaRPr>
          </a:p>
          <a:p>
            <a:pPr marL="228600" indent="-228600" algn="just">
              <a:lnSpc>
                <a:spcPct val="150000"/>
              </a:lnSpc>
              <a:buClr>
                <a:schemeClr val="accent5"/>
              </a:buClr>
              <a:buFont typeface="Courier New" panose="02070309020205020404" pitchFamily="49" charset="0"/>
              <a:buChar char="o"/>
            </a:pPr>
            <a:r>
              <a:rPr lang="pt-BR" sz="1600" dirty="0">
                <a:solidFill>
                  <a:schemeClr val="accent3"/>
                </a:solidFill>
              </a:rPr>
              <a:t>Doença “silenciosa”:</a:t>
            </a:r>
          </a:p>
          <a:p>
            <a:pPr marL="685709" lvl="1" indent="-228600" algn="just">
              <a:lnSpc>
                <a:spcPct val="150000"/>
              </a:lnSpc>
              <a:buClr>
                <a:schemeClr val="accent5"/>
              </a:buClr>
              <a:buFont typeface="Courier New" panose="02070309020205020404" pitchFamily="49" charset="0"/>
              <a:buChar char="o"/>
            </a:pPr>
            <a:r>
              <a:rPr lang="pt-BR" sz="1600" dirty="0">
                <a:solidFill>
                  <a:schemeClr val="accent3"/>
                </a:solidFill>
              </a:rPr>
              <a:t>Mundo: 50% sem diagnóstico em 2014 </a:t>
            </a:r>
            <a:r>
              <a:rPr lang="pt-BR" sz="10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(BEAGLEY et al., 2014)</a:t>
            </a:r>
            <a:r>
              <a:rPr lang="pt-BR" sz="1600" dirty="0">
                <a:solidFill>
                  <a:schemeClr val="accent3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557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/>
          <p:nvPr/>
        </p:nvSpPr>
        <p:spPr>
          <a:xfrm>
            <a:off x="1588" y="1608084"/>
            <a:ext cx="12188825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sz="4800" b="1" dirty="0">
                <a:solidFill>
                  <a:schemeClr val="accent2">
                    <a:lumMod val="50000"/>
                  </a:schemeClr>
                </a:solidFill>
              </a:rPr>
              <a:t>Diabetes Mellitus – tipo 2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145336" y="242047"/>
            <a:ext cx="3676541" cy="3492565"/>
            <a:chOff x="751012" y="587754"/>
            <a:chExt cx="7563906" cy="8023940"/>
          </a:xfrm>
          <a:solidFill>
            <a:schemeClr val="bg2"/>
          </a:solidFill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1012" y="587754"/>
              <a:ext cx="7563906" cy="3934374"/>
            </a:xfrm>
            <a:prstGeom prst="rect">
              <a:avLst/>
            </a:prstGeom>
            <a:grpFill/>
          </p:spPr>
        </p:pic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1012" y="4754117"/>
              <a:ext cx="5477639" cy="3705742"/>
            </a:xfrm>
            <a:prstGeom prst="rect">
              <a:avLst/>
            </a:prstGeom>
            <a:grpFill/>
          </p:spPr>
        </p:pic>
        <p:sp>
          <p:nvSpPr>
            <p:cNvPr id="5" name="Retângulo 4"/>
            <p:cNvSpPr/>
            <p:nvPr/>
          </p:nvSpPr>
          <p:spPr>
            <a:xfrm>
              <a:off x="3908612" y="8152081"/>
              <a:ext cx="3975566" cy="45961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r"/>
              <a:r>
                <a:rPr lang="pt-BR" sz="700" dirty="0">
                  <a:solidFill>
                    <a:srgbClr val="000000"/>
                  </a:solidFill>
                  <a:latin typeface="Open Sans"/>
                </a:rPr>
                <a:t>Cad. Saúde Pública 2017; 33(2):e00197915</a:t>
              </a:r>
              <a:endParaRPr lang="en-US" sz="3300" dirty="0"/>
            </a:p>
          </p:txBody>
        </p:sp>
      </p:grp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3406" y="2765610"/>
            <a:ext cx="10307007" cy="3599050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095" y="242047"/>
            <a:ext cx="2341309" cy="115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10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786" y="573742"/>
            <a:ext cx="8285764" cy="341035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162" y="3984096"/>
            <a:ext cx="10399544" cy="314899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1130" y="4298995"/>
            <a:ext cx="7958355" cy="243349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162" y="106126"/>
            <a:ext cx="10150465" cy="47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9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1027373" y="178949"/>
            <a:ext cx="9597391" cy="6508722"/>
            <a:chOff x="4382395" y="214463"/>
            <a:chExt cx="13927494" cy="10007880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82395" y="214463"/>
              <a:ext cx="13927494" cy="1848108"/>
            </a:xfrm>
            <a:prstGeom prst="rect">
              <a:avLst/>
            </a:prstGeom>
          </p:spPr>
        </p:pic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82395" y="1896331"/>
              <a:ext cx="13784599" cy="3791479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25263" y="5687810"/>
              <a:ext cx="13698862" cy="45345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953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8525021" cy="731519"/>
          </a:xfrm>
        </p:spPr>
        <p:txBody>
          <a:bodyPr>
            <a:noAutofit/>
          </a:bodyPr>
          <a:lstStyle/>
          <a:p>
            <a:r>
              <a:rPr lang="pt-BR" sz="1800" b="1" dirty="0"/>
              <a:t>Carga do Diabetes </a:t>
            </a:r>
            <a:br>
              <a:rPr lang="pt-BR" sz="1800" b="1" dirty="0"/>
            </a:br>
            <a:r>
              <a:rPr lang="pt-BR" sz="1800" b="1" dirty="0"/>
              <a:t>Estudo Carga de Doença, Brasil 2008</a:t>
            </a:r>
            <a:br>
              <a:rPr lang="pt-BR" sz="1800" b="1" dirty="0"/>
            </a:br>
            <a:r>
              <a:rPr lang="pt-BR" sz="1800" b="1" dirty="0">
                <a:solidFill>
                  <a:srgbClr val="FF0000"/>
                </a:solidFill>
              </a:rPr>
              <a:t>Carga das incapacidades</a:t>
            </a:r>
          </a:p>
        </p:txBody>
      </p:sp>
      <p:graphicFrame>
        <p:nvGraphicFramePr>
          <p:cNvPr id="4" name="Espaço Reservado para Conteúdo 3"/>
          <p:cNvGraphicFramePr>
            <a:graphicFrameLocks noGrp="1" noChangeAspect="1"/>
          </p:cNvGraphicFramePr>
          <p:nvPr>
            <p:ph idx="1"/>
          </p:nvPr>
        </p:nvGraphicFramePr>
        <p:xfrm>
          <a:off x="343050" y="1281516"/>
          <a:ext cx="5635719" cy="288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3" name="Planilha" r:id="rId4" imgW="4057751" imgH="3086151" progId="Excel.Sheet.12">
                  <p:embed/>
                </p:oleObj>
              </mc:Choice>
              <mc:Fallback>
                <p:oleObj name="Planilha" r:id="rId4" imgW="4057751" imgH="3086151" progId="Excel.Sheet.12">
                  <p:embed/>
                  <p:pic>
                    <p:nvPicPr>
                      <p:cNvPr id="4" name="Espaço Reservado para Conteúdo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3050" y="1281516"/>
                        <a:ext cx="5635719" cy="2887147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389246" y="4349328"/>
            <a:ext cx="5589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Fonte: Estudo Carga de Doença, Brasil,, 2008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8525021" y="1190610"/>
            <a:ext cx="3516924" cy="10772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C00000"/>
                </a:solidFill>
              </a:rPr>
              <a:t>QUANTO CUSTA DESASSISTIR</a:t>
            </a:r>
            <a:r>
              <a:rPr lang="pt-BR" sz="3600" b="1" dirty="0">
                <a:solidFill>
                  <a:srgbClr val="C00000"/>
                </a:solidFill>
              </a:rPr>
              <a:t>?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6128824" y="2267829"/>
          <a:ext cx="5992837" cy="4532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7297790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" y="977804"/>
            <a:ext cx="12096352" cy="5467820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395242" y="197224"/>
            <a:ext cx="11702697" cy="233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400"/>
              </a:spcAft>
            </a:pPr>
            <a:r>
              <a:rPr lang="pt-BR" sz="9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Tabela 4. Razão entre oferta/demanda de procedimentos entre diabéticos mínima e máxima encontradas nas regiões do Amazonas e Rio Grande do Sul, segundo os procedimentos referentes ao cuidado de Diabetes, para o ano de 2013</a:t>
            </a:r>
            <a:endParaRPr lang="en-US" sz="2000" dirty="0">
              <a:latin typeface="Calibri" panose="020F050202020403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54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EB6A420-B650-4D4C-B398-002376B12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Gasto médio com diabetes mellitus no estado do Amazonas no anos 2012 a 2014</a:t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863EA7AF-F11E-42A7-9EB7-7484198A6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C79E-46CD-4BF7-A9B8-CB21B97360C9}" type="slidenum">
              <a:rPr lang="pt-BR" smtClean="0"/>
              <a:t>30</a:t>
            </a:fld>
            <a:endParaRPr lang="pt-BR"/>
          </a:p>
        </p:txBody>
      </p:sp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xmlns="" id="{B98D588E-E7A4-41BA-8AA1-351459B081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6921" y="1371600"/>
          <a:ext cx="9736667" cy="4984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" name="Document" r:id="rId4" imgW="5742145" imgH="2451623" progId="Word.Document.12">
                  <p:embed/>
                </p:oleObj>
              </mc:Choice>
              <mc:Fallback>
                <p:oleObj name="Document" r:id="rId4" imgW="5742145" imgH="2451623" progId="Word.Document.12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xmlns="" id="{B98D588E-E7A4-41BA-8AA1-351459B081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86921" y="1371600"/>
                        <a:ext cx="9736667" cy="49847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15187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588" y="894"/>
            <a:ext cx="12188825" cy="1753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Figura 5. Taxa de internação por mil diabéticos e número de internações de residentes na própria região, por região de saúde do Rio Grande do Sul. Média dos anos 2012-2014</a:t>
            </a:r>
            <a:endParaRPr lang="en-US" sz="3599" dirty="0"/>
          </a:p>
        </p:txBody>
      </p:sp>
      <p:pic>
        <p:nvPicPr>
          <p:cNvPr id="5" name="Imagem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470" y="1708573"/>
            <a:ext cx="6324943" cy="5088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Retângulo 5"/>
          <p:cNvSpPr/>
          <p:nvPr/>
        </p:nvSpPr>
        <p:spPr>
          <a:xfrm>
            <a:off x="1588" y="5552919"/>
            <a:ext cx="4915104" cy="1234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250" marR="362495">
              <a:lnSpc>
                <a:spcPct val="107000"/>
              </a:lnSpc>
              <a:spcAft>
                <a:spcPts val="1200"/>
              </a:spcAft>
            </a:pPr>
            <a:r>
              <a:rPr lang="pt-BR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Nota: O diâmetro das circunferências representa o número de internações de residentes realizadas na própria região, isso indica o quanto da demanda local que não é exportada. As linhas indicam a  existência de fluxo de internação entre as regiões.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0681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588" y="894"/>
            <a:ext cx="12188825" cy="1753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5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Figura 5. Taxa de internação por mil diabéticos e número de internações de residentes na própria região, por região de saúde do Rio Grande do Sul. Média dos anos 2012-2014</a:t>
            </a:r>
            <a:endParaRPr lang="en-US" sz="3599" dirty="0"/>
          </a:p>
        </p:txBody>
      </p:sp>
      <p:sp>
        <p:nvSpPr>
          <p:cNvPr id="6" name="Retângulo 5"/>
          <p:cNvSpPr/>
          <p:nvPr/>
        </p:nvSpPr>
        <p:spPr>
          <a:xfrm>
            <a:off x="-484061" y="4631615"/>
            <a:ext cx="3556662" cy="2156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250" marR="362495">
              <a:lnSpc>
                <a:spcPct val="107000"/>
              </a:lnSpc>
              <a:spcAft>
                <a:spcPts val="1200"/>
              </a:spcAft>
            </a:pPr>
            <a:r>
              <a:rPr lang="pt-BR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Nota: O diâmetro das circunferências representa o número de internações de residentes realizadas na própria região, isso indica o quanto da demanda local que não é exportada. As linhas indicam a  existência de fluxo de internação entre as regiões.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073" y="587940"/>
            <a:ext cx="8634545" cy="62100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2147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816482600"/>
              </p:ext>
            </p:extLst>
          </p:nvPr>
        </p:nvGraphicFramePr>
        <p:xfrm>
          <a:off x="1237958" y="1055077"/>
          <a:ext cx="10649242" cy="4346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6241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73339" y="219104"/>
            <a:ext cx="7729728" cy="564667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Planejamento, gestão e tomada de decisão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555281793"/>
              </p:ext>
            </p:extLst>
          </p:nvPr>
        </p:nvGraphicFramePr>
        <p:xfrm>
          <a:off x="1384663" y="783771"/>
          <a:ext cx="9170126" cy="6074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46261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7191" y="-97094"/>
            <a:ext cx="10512862" cy="1325218"/>
          </a:xfrm>
        </p:spPr>
        <p:txBody>
          <a:bodyPr/>
          <a:lstStyle/>
          <a:p>
            <a:r>
              <a:rPr lang="en-US" dirty="0" err="1"/>
              <a:t>Considerações</a:t>
            </a:r>
            <a:r>
              <a:rPr lang="en-US" dirty="0"/>
              <a:t> </a:t>
            </a:r>
            <a:r>
              <a:rPr lang="en-US" dirty="0" err="1"/>
              <a:t>Finais</a:t>
            </a:r>
            <a:r>
              <a:rPr lang="en-US" dirty="0"/>
              <a:t>: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4694" y="1033777"/>
            <a:ext cx="12105720" cy="5823330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O estudo </a:t>
            </a:r>
            <a:r>
              <a:rPr lang="pt-BR" b="1" dirty="0"/>
              <a:t>Carga do Diabetes e acesso ao tratamento e serviços de saúde no Estado do Rio Grande do Sul – um instrumento para gestão, organização e planejamento dos serviços de saúde</a:t>
            </a:r>
            <a:r>
              <a:rPr lang="pt-BR" dirty="0"/>
              <a:t> </a:t>
            </a:r>
            <a:r>
              <a:rPr lang="pt-BR" dirty="0" err="1"/>
              <a:t>possibiliou</a:t>
            </a:r>
            <a:r>
              <a:rPr lang="pt-BR" dirty="0"/>
              <a:t> um melhor conhecimento sobre o impacto da diabetes no estado do Rio Grande do Sul.</a:t>
            </a:r>
          </a:p>
          <a:p>
            <a:r>
              <a:rPr lang="pt-BR" dirty="0"/>
              <a:t>A estimativa da Carga do Diabetes apresentou resultados para a carga de mortalidade do estado do Rio Grande do Sul bastante semelhantes ao conjunto de causas do país, além de corroborar o peso das doenças crônicas nas 30 regiões de saúde do estado. </a:t>
            </a:r>
          </a:p>
          <a:p>
            <a:r>
              <a:rPr lang="pt-BR" dirty="0"/>
              <a:t>A triangulação da PNS, ISAUM-</a:t>
            </a:r>
            <a:r>
              <a:rPr lang="pt-BR" dirty="0" err="1"/>
              <a:t>Br</a:t>
            </a:r>
            <a:r>
              <a:rPr lang="pt-BR" dirty="0"/>
              <a:t> e PMAQ no âmbito estadual permitiu conhecer o panorama do acesso ao cuidado e medicamentos no estado, com o uso do indicador de proporção de dias cobertos, inovador no cenário brasileiro. </a:t>
            </a:r>
          </a:p>
          <a:p>
            <a:r>
              <a:rPr lang="pt-BR" dirty="0"/>
              <a:t>A análise entre demanda e oferta, assim como alguns elementos que envolvem a capacidade resolutiva dos serviços e o cuidado ao paciente diabético foi avaliada na análise dos procedimentos preconizados pelos protocolos e portarias do Sistema Único de Saúde.</a:t>
            </a:r>
          </a:p>
          <a:p>
            <a:r>
              <a:rPr lang="pt-BR" dirty="0"/>
              <a:t>Esperamos que os resultados deste trabalho possam subsidiar decisões para a gestão, sendo um instrumento para a organização e planejamento dos serviços de saúde e contribuindo para o fortalecimento do cuidado dos pacientes diabéticos no estado do Rio Grande do Sul.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3663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319349"/>
            <a:ext cx="10515600" cy="4310741"/>
          </a:xfrm>
        </p:spPr>
        <p:txBody>
          <a:bodyPr/>
          <a:lstStyle/>
          <a:p>
            <a:r>
              <a:rPr lang="pt-BR" dirty="0"/>
              <a:t>Muito Obrigada!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44045" y="2329588"/>
            <a:ext cx="4541701" cy="1500187"/>
          </a:xfrm>
        </p:spPr>
        <p:txBody>
          <a:bodyPr/>
          <a:lstStyle/>
          <a:p>
            <a:pPr algn="r"/>
            <a:r>
              <a:rPr lang="pt-BR" dirty="0">
                <a:solidFill>
                  <a:schemeClr val="bg1"/>
                </a:solidFill>
              </a:rPr>
              <a:t>Joyce.mendes.andrade@gmail.com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831" y="1319349"/>
            <a:ext cx="379095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2609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4733</TotalTime>
  <Words>2619</Words>
  <Application>Microsoft Office PowerPoint</Application>
  <PresentationFormat>Widescreen</PresentationFormat>
  <Paragraphs>467</Paragraphs>
  <Slides>36</Slides>
  <Notes>9</Notes>
  <HiddenSlides>3</HiddenSlides>
  <MMClips>0</MMClips>
  <ScaleCrop>false</ScaleCrop>
  <HeadingPairs>
    <vt:vector size="8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4</vt:i4>
      </vt:variant>
      <vt:variant>
        <vt:lpstr>Títulos de slides</vt:lpstr>
      </vt:variant>
      <vt:variant>
        <vt:i4>36</vt:i4>
      </vt:variant>
    </vt:vector>
  </HeadingPairs>
  <TitlesOfParts>
    <vt:vector size="52" baseType="lpstr">
      <vt:lpstr>Arial</vt:lpstr>
      <vt:lpstr>Arial Narrow</vt:lpstr>
      <vt:lpstr>Calibri</vt:lpstr>
      <vt:lpstr>Calibri Light</vt:lpstr>
      <vt:lpstr>Cambria</vt:lpstr>
      <vt:lpstr>Courier New</vt:lpstr>
      <vt:lpstr>Open Sans</vt:lpstr>
      <vt:lpstr>Open Sans Light</vt:lpstr>
      <vt:lpstr>Roboto Light</vt:lpstr>
      <vt:lpstr>Roboto Regular</vt:lpstr>
      <vt:lpstr>Times New Roman</vt:lpstr>
      <vt:lpstr>Tema do Office</vt:lpstr>
      <vt:lpstr>Planilha</vt:lpstr>
      <vt:lpstr>Documento</vt:lpstr>
      <vt:lpstr>Worksheet</vt:lpstr>
      <vt:lpstr>Document</vt:lpstr>
      <vt:lpstr>CENÁRIO EPIDEMIOLÓGICO DO BRASIL: quebrando paradigmas  Joyce Schramm</vt:lpstr>
      <vt:lpstr>Apresentação do PowerPoint</vt:lpstr>
      <vt:lpstr>Apresentação do PowerPoint</vt:lpstr>
      <vt:lpstr>Apresentação do PowerPoint</vt:lpstr>
      <vt:lpstr>Apresentação do PowerPoint</vt:lpstr>
      <vt:lpstr>O que temos?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10 Principais Causas DALY, estudo de Carga  de Doença, MG 2005</vt:lpstr>
      <vt:lpstr>Apresentação do PowerPoint</vt:lpstr>
      <vt:lpstr>Apresentação do PowerPoint</vt:lpstr>
      <vt:lpstr>Apresentação do PowerPoint</vt:lpstr>
      <vt:lpstr>Qual é a magnitude das Doenças Negligenciadas nos  Estudos de Carga de Doença?</vt:lpstr>
      <vt:lpstr>O CASO DO DIABETES</vt:lpstr>
      <vt:lpstr>Apresentação do PowerPoint</vt:lpstr>
      <vt:lpstr>Apresentação do PowerPoint</vt:lpstr>
      <vt:lpstr>Apresentação do PowerPoint</vt:lpstr>
      <vt:lpstr>Apresentação do PowerPoint</vt:lpstr>
      <vt:lpstr>Carga do Diabetes  Estudo Carga de Doença, Brasil 2008 Carga das incapacidades</vt:lpstr>
      <vt:lpstr>Apresentação do PowerPoint</vt:lpstr>
      <vt:lpstr>Gasto médio com diabetes mellitus no estado do Amazonas no anos 2012 a 2014 </vt:lpstr>
      <vt:lpstr>Apresentação do PowerPoint</vt:lpstr>
      <vt:lpstr>Apresentação do PowerPoint</vt:lpstr>
      <vt:lpstr>Apresentação do PowerPoint</vt:lpstr>
      <vt:lpstr>Planejamento, gestão e tomada de decisão</vt:lpstr>
      <vt:lpstr>Considerações Finais:</vt:lpstr>
      <vt:lpstr>Muito Obrigada!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Carga do Diabetes e acesso ao tratamento e serviços de saúde no Estado do Rio Grande do Sul – um instrumento para gestão, organização e planejamento dos serviços de saúde</dc:title>
  <dc:creator>Joyce</dc:creator>
  <cp:lastModifiedBy>Eliane Bardana Chvili</cp:lastModifiedBy>
  <cp:revision>352</cp:revision>
  <dcterms:created xsi:type="dcterms:W3CDTF">2015-12-09T16:40:52Z</dcterms:created>
  <dcterms:modified xsi:type="dcterms:W3CDTF">2020-02-10T17:29:48Z</dcterms:modified>
</cp:coreProperties>
</file>