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47"/>
  </p:notesMasterIdLst>
  <p:handoutMasterIdLst>
    <p:handoutMasterId r:id="rId48"/>
  </p:handoutMasterIdLst>
  <p:sldIdLst>
    <p:sldId id="256" r:id="rId2"/>
    <p:sldId id="387" r:id="rId3"/>
    <p:sldId id="388" r:id="rId4"/>
    <p:sldId id="389" r:id="rId5"/>
    <p:sldId id="390" r:id="rId6"/>
    <p:sldId id="391" r:id="rId7"/>
    <p:sldId id="355" r:id="rId8"/>
    <p:sldId id="386" r:id="rId9"/>
    <p:sldId id="356" r:id="rId10"/>
    <p:sldId id="381" r:id="rId11"/>
    <p:sldId id="382" r:id="rId12"/>
    <p:sldId id="383" r:id="rId13"/>
    <p:sldId id="384" r:id="rId14"/>
    <p:sldId id="380" r:id="rId15"/>
    <p:sldId id="385" r:id="rId16"/>
    <p:sldId id="364" r:id="rId17"/>
    <p:sldId id="352" r:id="rId18"/>
    <p:sldId id="373" r:id="rId19"/>
    <p:sldId id="374" r:id="rId20"/>
    <p:sldId id="375" r:id="rId21"/>
    <p:sldId id="376" r:id="rId22"/>
    <p:sldId id="377" r:id="rId23"/>
    <p:sldId id="378" r:id="rId24"/>
    <p:sldId id="379" r:id="rId25"/>
    <p:sldId id="367" r:id="rId26"/>
    <p:sldId id="368" r:id="rId27"/>
    <p:sldId id="369" r:id="rId28"/>
    <p:sldId id="370" r:id="rId29"/>
    <p:sldId id="371" r:id="rId30"/>
    <p:sldId id="372" r:id="rId31"/>
    <p:sldId id="365" r:id="rId32"/>
    <p:sldId id="366" r:id="rId33"/>
    <p:sldId id="362" r:id="rId34"/>
    <p:sldId id="358" r:id="rId35"/>
    <p:sldId id="353" r:id="rId36"/>
    <p:sldId id="351" r:id="rId37"/>
    <p:sldId id="336" r:id="rId38"/>
    <p:sldId id="315" r:id="rId39"/>
    <p:sldId id="288" r:id="rId40"/>
    <p:sldId id="278" r:id="rId41"/>
    <p:sldId id="316" r:id="rId42"/>
    <p:sldId id="279" r:id="rId43"/>
    <p:sldId id="318" r:id="rId44"/>
    <p:sldId id="281" r:id="rId45"/>
    <p:sldId id="264" r:id="rId46"/>
  </p:sldIdLst>
  <p:sldSz cx="9144000" cy="6858000" type="screen4x3"/>
  <p:notesSz cx="6735763" cy="98663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68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AB339-1818-494C-90D9-BBE62D6AEAB5}" type="datetimeFigureOut">
              <a:rPr lang="pt-BR" smtClean="0"/>
              <a:t>21/11/2018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F3A50-0DA7-416F-BD18-205AB23BEB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8045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D307E-7335-4927-8AC2-03EBFC62C6F0}" type="datetimeFigureOut">
              <a:rPr lang="pt-BR" smtClean="0"/>
              <a:t>21/11/2018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565D2-D94A-433C-B2D0-246EBB3428F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342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7473CA-22B2-4188-8F14-5B0401CAC946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C3DA6CF-2919-41FB-96AB-0FC1F6E47F4E}" type="datetimeFigureOut">
              <a:rPr lang="pt-BR" smtClean="0"/>
              <a:pPr/>
              <a:t>21/11/2018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A295904-8F89-46E1-9743-BBE428892DC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veja.abril.com.br/politica/cfm-desde-2003-governo-deixa-de-gastar-r-131-bi-na-saud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oglobo.globo.com/brasil/crise-mais-de-mil-cidades-param-servicos-fazem-greves-17873082" TargetMode="External"/><Relationship Id="rId2" Type="http://schemas.openxmlformats.org/officeDocument/2006/relationships/hyperlink" Target="https://www.conjur.com.br/2018-nov-07/opiniao-macrolitigancia-financeira-pelos-direitos-fundamentai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ab.org.br/noticia/52038/saude-nao-pode-sofrer-cortes-no-ajuste-fiscal-afirma-presidente-nacional-da-oab?argumentoPesquisa=sa%C3%BAde%20na%20uti" TargetMode="External"/><Relationship Id="rId4" Type="http://schemas.openxmlformats.org/officeDocument/2006/relationships/hyperlink" Target="http://www20.opovo.com.br/app/politica/2015/07/27/noticiaspoliticas,3475207/prefeituras-fazem-paralisacao-contra-cortes-e-atrasos-em-repasses-da-u.s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nco.bradesco/html/pessoajuridica/solucoes-integradas/emprestimo-e-financiamento/capital-de-giro-antecipacao-de-recebiveis-sus.shtm" TargetMode="External"/><Relationship Id="rId2" Type="http://schemas.openxmlformats.org/officeDocument/2006/relationships/hyperlink" Target="http://www.cnmp.mp.br/portal/images/normas/RECOMENDAO_48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g1.globo.com/rs/rio-grande-do-sul/noticia/2016/08/hospitais-do-rs-entram-com-acao-por-bloqueio-das-contas-da-uniao.html" TargetMode="External"/><Relationship Id="rId4" Type="http://schemas.openxmlformats.org/officeDocument/2006/relationships/hyperlink" Target="http://www.cnm.org.br/portal/dmdocuments/Subfinanciamento%20da%20Educa%C3%A7%C3%A3o%20e%20da%20Sa%C3%BAde%20(2016)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e.fiocruz.br/sites/default/files/10_Elida%20Graziane_estado%20de%20coisas%20inconstitucional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oglobo.globo.com/economia/stf-condena-uniao-fazer-repasses-estados-que-podem-chegar-r-50-bi-21794301#ixzz4uXZUlNQZ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books.scielo.org/id/z9374/pdf/noronha-9788581100180-03.pdf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CF5E49.812BAB20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brasil.gov.br/saude/2014/01/saude-tera-orcamento-de-r-106-bilhoes-em-2014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scielo.br/pdf/csp/v32n12/1678-4464-csp-32-12-e00194316.pdf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jur.com.br/2017-abr-25/contas-vista-minimos-minorados-iminencia-congelamento-20-anos" TargetMode="External"/><Relationship Id="rId2" Type="http://schemas.openxmlformats.org/officeDocument/2006/relationships/hyperlink" Target="http://www.conjur.com.br/2017-abr-30/governo-nao-aplicou-minimo-saude-2016-mp-contas" TargetMode="Externa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cnj.jus.br/programas-e-acoes/forum-da-saude/audiencia-publica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nanciamentodosdireitosfundamentais.com/" TargetMode="External"/><Relationship Id="rId2" Type="http://schemas.openxmlformats.org/officeDocument/2006/relationships/hyperlink" Target="mailto:egraziane@tce.sp.gov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00286" y="692696"/>
            <a:ext cx="8928992" cy="2880320"/>
          </a:xfrm>
        </p:spPr>
        <p:txBody>
          <a:bodyPr>
            <a:noAutofit/>
          </a:bodyPr>
          <a:lstStyle/>
          <a:p>
            <a:pPr algn="ctr"/>
            <a:r>
              <a:rPr lang="pt-BR" sz="3500" dirty="0" err="1" smtClean="0">
                <a:solidFill>
                  <a:srgbClr val="CD6815"/>
                </a:solidFill>
                <a:latin typeface="Arial Black" pitchFamily="34" charset="0"/>
              </a:rPr>
              <a:t>Macrojustiça</a:t>
            </a:r>
            <a:r>
              <a:rPr lang="pt-BR" sz="3500" dirty="0" smtClean="0">
                <a:solidFill>
                  <a:srgbClr val="CD6815"/>
                </a:solidFill>
                <a:latin typeface="Arial Black" pitchFamily="34" charset="0"/>
              </a:rPr>
              <a:t> </a:t>
            </a:r>
            <a:r>
              <a:rPr lang="pt-BR" sz="3500" smtClean="0">
                <a:solidFill>
                  <a:srgbClr val="CD6815"/>
                </a:solidFill>
                <a:latin typeface="Arial Black" pitchFamily="34" charset="0"/>
              </a:rPr>
              <a:t>orçamentária e </a:t>
            </a:r>
            <a:r>
              <a:rPr lang="pt-BR" sz="3500" dirty="0">
                <a:solidFill>
                  <a:srgbClr val="CD6815"/>
                </a:solidFill>
                <a:latin typeface="Arial Black" pitchFamily="34" charset="0"/>
              </a:rPr>
              <a:t>d</a:t>
            </a:r>
            <a:r>
              <a:rPr lang="pt-BR" sz="3500" smtClean="0">
                <a:solidFill>
                  <a:srgbClr val="CD6815"/>
                </a:solidFill>
                <a:latin typeface="Arial Black" pitchFamily="34" charset="0"/>
              </a:rPr>
              <a:t>escompasso </a:t>
            </a:r>
            <a:r>
              <a:rPr lang="pt-BR" sz="3500" dirty="0" smtClean="0">
                <a:solidFill>
                  <a:srgbClr val="CD6815"/>
                </a:solidFill>
                <a:latin typeface="Arial Black" pitchFamily="34" charset="0"/>
              </a:rPr>
              <a:t>federativo no financiamento do SUS</a:t>
            </a:r>
            <a: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  <a:t/>
            </a:r>
            <a:b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</a:br>
            <a:r>
              <a:rPr lang="pt-BR" sz="2000" dirty="0" smtClean="0">
                <a:solidFill>
                  <a:srgbClr val="CD6815"/>
                </a:solidFill>
                <a:latin typeface="Arial Black" pitchFamily="34" charset="0"/>
              </a:rPr>
              <a:t> </a:t>
            </a:r>
            <a: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  <a:t>um debate sobre os efeitos da Emenda 95/2016 </a:t>
            </a:r>
            <a:b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</a:br>
            <a: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  <a:t>e o “Estado de Coisas Inconstitucional” na </a:t>
            </a:r>
            <a:b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</a:br>
            <a: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  <a:t>política pública de saúde</a:t>
            </a:r>
            <a:endParaRPr lang="pt-BR" sz="2200" dirty="0">
              <a:solidFill>
                <a:srgbClr val="CD6815"/>
              </a:solidFill>
              <a:latin typeface="Arial Black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15008" y="3933056"/>
            <a:ext cx="8928992" cy="1152128"/>
          </a:xfrm>
        </p:spPr>
        <p:txBody>
          <a:bodyPr>
            <a:noAutofit/>
          </a:bodyPr>
          <a:lstStyle/>
          <a:p>
            <a:r>
              <a:rPr lang="pt-BR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Dra. Élida Graziane Pinto</a:t>
            </a:r>
          </a:p>
          <a:p>
            <a:r>
              <a:rPr lang="pt-BR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Procuradora do Ministério Público de Contas do Estado de São Paulo</a:t>
            </a:r>
          </a:p>
          <a:p>
            <a:r>
              <a:rPr lang="pt-BR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Pós-doutora em Administração pela EBAPE-FGV/ Doutora em Direito Administrativo pela UFMG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186618"/>
              </p:ext>
            </p:extLst>
          </p:nvPr>
        </p:nvGraphicFramePr>
        <p:xfrm>
          <a:off x="251520" y="188640"/>
          <a:ext cx="3096344" cy="792088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7920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6" name="Imagem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6632"/>
            <a:ext cx="936104" cy="792088"/>
          </a:xfrm>
          <a:prstGeom prst="rect">
            <a:avLst/>
          </a:prstGeom>
          <a:solidFill>
            <a:srgbClr val="FFFFFF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rgbClr val="CD6815"/>
                </a:solidFill>
                <a:latin typeface="Arial Black" pitchFamily="34" charset="0"/>
              </a:rPr>
              <a:t>Trajetória errática do dever de custeio adequado do direito à saúde na CR/1988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752528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Art. 55 do ADCT – 30% do OSS, o que, segundo a </a:t>
            </a:r>
            <a:r>
              <a:rPr lang="pt-BR" sz="1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LOA/2018, </a:t>
            </a: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corresponderia a aproximadamente </a:t>
            </a:r>
            <a:r>
              <a:rPr lang="pt-BR" sz="1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R$240 </a:t>
            </a: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bilhões, ao invés dos </a:t>
            </a:r>
            <a:r>
              <a:rPr lang="pt-BR" sz="1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cerca de R$115 </a:t>
            </a: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bilhões previstos para </a:t>
            </a:r>
            <a:r>
              <a:rPr lang="pt-BR" sz="1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ASPS (proporcionalidade e solidariedade de custeio perdidas na relação com a previdência);</a:t>
            </a:r>
            <a:endParaRPr lang="pt-BR" sz="1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Instituição do FSE, posteriormente convertido em FEF e </a:t>
            </a:r>
            <a:r>
              <a:rPr lang="pt-BR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DRU</a:t>
            </a: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por meio da ECR nº 1/1994 e das </a:t>
            </a:r>
            <a:r>
              <a:rPr lang="pt-BR" sz="19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EC’s</a:t>
            </a: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nº 10/1996, 17/1997, 27/2000, 42/2003, 56/2007 e 68/2011, com vigência programada até 31/12/2015. </a:t>
            </a:r>
            <a:r>
              <a:rPr lang="pt-BR" sz="1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Com a promulgação da EC 93/2016, </a:t>
            </a: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8ª </a:t>
            </a:r>
            <a:r>
              <a:rPr lang="pt-BR" sz="1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DRU foi aprovada e se estenderá </a:t>
            </a: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até 2023, mediante desvinculação majorada de 30</a:t>
            </a:r>
            <a:r>
              <a:rPr lang="pt-BR" sz="19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%, bem como com a sua adoção também por Estados, DF e Municípios (DRE/DRDF/DRM);</a:t>
            </a:r>
            <a:endParaRPr lang="pt-BR" sz="1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CPMF – instituída pela EC nº 12/1996 e última prorrogação pela EC 42/2003 até 31/12/2007;</a:t>
            </a:r>
          </a:p>
          <a:p>
            <a:pPr algn="just">
              <a:spcAft>
                <a:spcPts val="600"/>
              </a:spcAft>
            </a:pPr>
            <a:r>
              <a:rPr lang="pt-BR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Segregação do custeio da previdência dentro do OSS, por meio do art. 167, XI da CR/1988, inserido pela EC 20/1998;</a:t>
            </a:r>
          </a:p>
        </p:txBody>
      </p:sp>
    </p:spTree>
    <p:extLst>
      <p:ext uri="{BB962C8B-B14F-4D97-AF65-F5344CB8AC3E}">
        <p14:creationId xmlns:p14="http://schemas.microsoft.com/office/powerpoint/2010/main" val="239903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rgbClr val="CD6815"/>
                </a:solidFill>
                <a:latin typeface="Arial Black" pitchFamily="34" charset="0"/>
              </a:rPr>
              <a:t>Trajetória errática do dever de custeio adequado do direito à saúde na CR/1988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896544"/>
          </a:xfrm>
        </p:spPr>
        <p:txBody>
          <a:bodyPr>
            <a:normAutofit fontScale="85000" lnSpcReduction="20000"/>
          </a:bodyPr>
          <a:lstStyle/>
          <a:p>
            <a:pPr algn="just">
              <a:spcAft>
                <a:spcPts val="600"/>
              </a:spcAft>
            </a:pPr>
            <a:r>
              <a:rPr lang="pt-B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EC 29/2000 e falta de critério no texto permanente da CR/1988 – regulamentação por lei complementar e o art. 77 do ADCT – Tema de Repercussão Geral 818 no STF;</a:t>
            </a:r>
          </a:p>
          <a:p>
            <a:pPr algn="just">
              <a:spcAft>
                <a:spcPts val="600"/>
              </a:spcAft>
            </a:pPr>
            <a:r>
              <a:rPr lang="pt-B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LC 141/2012, após 7 (sete) anos de omissão quanto ao dever do art. 198, § 3º da CR/1988;</a:t>
            </a:r>
          </a:p>
          <a:p>
            <a:pPr algn="just">
              <a:spcAft>
                <a:spcPts val="600"/>
              </a:spcAft>
            </a:pPr>
            <a:r>
              <a:rPr lang="pt-B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Dotações autorizadas nas </a:t>
            </a:r>
            <a:r>
              <a:rPr lang="pt-BR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LOA’s</a:t>
            </a:r>
            <a:r>
              <a:rPr lang="pt-B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e não executadas, para manter o piso estagnado (aproximadamente R$140 bilhões </a:t>
            </a:r>
            <a:r>
              <a:rPr lang="pt-BR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inexecutados</a:t>
            </a:r>
            <a:r>
              <a:rPr lang="pt-B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desde a EC 29/2000), como se pode ler em </a:t>
            </a:r>
            <a:r>
              <a:rPr lang="pt-BR" dirty="0">
                <a:latin typeface="Arial" pitchFamily="34" charset="0"/>
                <a:cs typeface="Arial" pitchFamily="34" charset="0"/>
                <a:hlinkClick r:id="rId2"/>
              </a:rPr>
              <a:t>http://veja.abril.com.br/politica/cfm-desde-2003-governo-deixa-de-gastar-r-131-bi-na-saude</a:t>
            </a:r>
            <a:r>
              <a:rPr lang="pt-BR" dirty="0" smtClean="0">
                <a:latin typeface="Arial" pitchFamily="34" charset="0"/>
                <a:cs typeface="Arial" pitchFamily="34" charset="0"/>
                <a:hlinkClick r:id="rId2"/>
              </a:rPr>
              <a:t>/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;</a:t>
            </a:r>
            <a:endParaRPr lang="pt-BR" dirty="0"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pt-B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EC 86/2015 e patamar até 2020 de 15% da RCL: </a:t>
            </a:r>
            <a:r>
              <a:rPr lang="pt-BR" b="1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em 2016, 13,2%</a:t>
            </a: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e, em 2017, </a:t>
            </a:r>
            <a:r>
              <a:rPr lang="pt-BR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seria 13,7</a:t>
            </a:r>
            <a:r>
              <a:rPr lang="pt-BR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%, o que é proporcionalmente </a:t>
            </a:r>
            <a:r>
              <a:rPr lang="pt-B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menos do que se aplicou em 2000 (14% da RCL</a:t>
            </a:r>
            <a:r>
              <a:rPr lang="pt-B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e em 2015 (14,8% da RCL)</a:t>
            </a:r>
            <a:r>
              <a:rPr lang="pt-BR" dirty="0">
                <a:latin typeface="Arial" pitchFamily="34" charset="0"/>
                <a:cs typeface="Arial" pitchFamily="34" charset="0"/>
              </a:rPr>
              <a:t> </a:t>
            </a:r>
            <a:r>
              <a:rPr lang="pt-BR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– manobra com o art. 2º da EC 95/2016.</a:t>
            </a:r>
            <a:endParaRPr lang="pt-BR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50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rgbClr val="CD6815"/>
                </a:solidFill>
                <a:latin typeface="Arial Black" pitchFamily="34" charset="0"/>
              </a:rPr>
              <a:t>Trajetória errática do dever de custeio adequado do direito à saúde na CR/1988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96752"/>
            <a:ext cx="8784976" cy="5184576"/>
          </a:xfrm>
        </p:spPr>
        <p:txBody>
          <a:bodyPr>
            <a:normAutofit fontScale="85000" lnSpcReduction="10000"/>
          </a:bodyPr>
          <a:lstStyle/>
          <a:p>
            <a:pPr algn="just">
              <a:spcAft>
                <a:spcPts val="600"/>
              </a:spcAft>
            </a:pPr>
            <a:r>
              <a:rPr lang="pt-BR" sz="2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 5595 (reforçada pela RCL 30696) questiona a constitucionalidade dos </a:t>
            </a:r>
            <a:r>
              <a:rPr lang="pt-BR" sz="25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arts</a:t>
            </a:r>
            <a:r>
              <a:rPr lang="pt-BR" sz="2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2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2º e 3º da EC 86/2015: </a:t>
            </a:r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</a:t>
            </a:r>
            <a:r>
              <a:rPr lang="pt-BR" sz="25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www.conjur.com.br/2018-nov-07/opiniao-macrolitigancia-financeira-pelos-direitos-fundamentais</a:t>
            </a:r>
            <a:r>
              <a:rPr lang="pt-BR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600"/>
              </a:spcAft>
            </a:pPr>
            <a:r>
              <a:rPr lang="pt-BR" sz="2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“Greve” de prefeituras em função dos atrasos </a:t>
            </a:r>
            <a:r>
              <a:rPr lang="pt-BR" sz="2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</a:t>
            </a:r>
            <a:r>
              <a:rPr lang="pt-BR" sz="2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repasses federais em saúde e educação: </a:t>
            </a:r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</a:t>
            </a:r>
            <a:r>
              <a:rPr lang="pt-BR" sz="25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oglobo.globo.com/brasil/crise-mais-de-mil-cidades-param-servicos-fazem-greves-17873082</a:t>
            </a:r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BR" sz="25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http://</a:t>
            </a:r>
            <a:r>
              <a:rPr lang="pt-BR" sz="25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www20.opovo.com.br/app/politica/2015/07/27/noticiaspoliticas,3475207/prefeituras-fazem-paralisacao-contra-cortes-e-atrasos-em-repasses-da-u.shtml</a:t>
            </a:r>
            <a:r>
              <a:rPr lang="pt-BR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Aft>
                <a:spcPts val="600"/>
              </a:spcAft>
            </a:pPr>
            <a:r>
              <a:rPr lang="pt-BR" sz="2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LDO/2017 que antecipou o </a:t>
            </a:r>
            <a:r>
              <a:rPr lang="pt-B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teto fiscal </a:t>
            </a:r>
            <a:r>
              <a:rPr lang="pt-BR" sz="2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 EC 95/2016, renegociação das dívidas estaduais a título de “recuperação fiscal”</a:t>
            </a:r>
            <a:r>
              <a:rPr lang="pt-BR" sz="25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spcAft>
                <a:spcPts val="600"/>
              </a:spcAft>
            </a:pPr>
            <a:r>
              <a:rPr lang="pt-BR" sz="2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Audiência pública </a:t>
            </a:r>
            <a:r>
              <a:rPr lang="pt-BR" sz="25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no Conselho Federal da OAB “Saúde na UTI</a:t>
            </a:r>
            <a:r>
              <a:rPr lang="pt-BR" sz="2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”: </a:t>
            </a:r>
            <a:r>
              <a:rPr lang="pt-BR" sz="2500" dirty="0" smtClean="0">
                <a:latin typeface="Arial" pitchFamily="34" charset="0"/>
                <a:cs typeface="Arial" pitchFamily="34" charset="0"/>
                <a:hlinkClick r:id="rId5"/>
              </a:rPr>
              <a:t>http</a:t>
            </a:r>
            <a:r>
              <a:rPr lang="pt-BR" sz="2500" dirty="0">
                <a:latin typeface="Arial" pitchFamily="34" charset="0"/>
                <a:cs typeface="Arial" pitchFamily="34" charset="0"/>
                <a:hlinkClick r:id="rId5"/>
              </a:rPr>
              <a:t>://</a:t>
            </a:r>
            <a:r>
              <a:rPr lang="pt-BR" sz="2500" dirty="0" smtClean="0">
                <a:latin typeface="Arial" pitchFamily="34" charset="0"/>
                <a:cs typeface="Arial" pitchFamily="34" charset="0"/>
                <a:hlinkClick r:id="rId5"/>
              </a:rPr>
              <a:t>www.oab.org.br/noticia/52038/saude-nao-pode-sofrer-cortes-no-ajuste-fiscal-afirma-presidente-nacional-da-oab?argumentoPesquisa=sa%C3%BAde%20na%20uti</a:t>
            </a:r>
            <a:r>
              <a:rPr lang="pt-BR" sz="25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spcAft>
                <a:spcPts val="600"/>
              </a:spcAft>
            </a:pPr>
            <a:endParaRPr lang="pt-BR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16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rgbClr val="CD6815"/>
                </a:solidFill>
                <a:latin typeface="Arial Black" pitchFamily="34" charset="0"/>
              </a:rPr>
              <a:t>Trajetória errática do dever de custeio adequado do direito à saúde na CR/1988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328592"/>
          </a:xfrm>
        </p:spPr>
        <p:txBody>
          <a:bodyPr>
            <a:noAutofit/>
          </a:bodyPr>
          <a:lstStyle/>
          <a:p>
            <a:pPr algn="just">
              <a:spcAft>
                <a:spcPts val="600"/>
              </a:spcAft>
            </a:pPr>
            <a:r>
              <a:rPr lang="pt-B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Recomendação CNMP </a:t>
            </a:r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48/2016, que </a:t>
            </a:r>
            <a:r>
              <a:rPr lang="pt-B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visa orientar </a:t>
            </a:r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 </a:t>
            </a:r>
            <a:r>
              <a:rPr lang="pt-B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MP em nível nacional sobre o controle do piso em </a:t>
            </a:r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saúde: inteiro </a:t>
            </a:r>
            <a:r>
              <a:rPr lang="pt-B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teor </a:t>
            </a:r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disponível em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  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www.cnmp.mp.br/portal/images/normas/RECOMENDAO_48.pdf</a:t>
            </a:r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>
              <a:spcAft>
                <a:spcPts val="600"/>
              </a:spcAft>
            </a:pPr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Intempestividade da execução orçamentária do piso da saúde, dos repasses aos fundos e, sobretudo, dos pagamentos a fornecedores (a despeito da </a:t>
            </a:r>
            <a:r>
              <a:rPr lang="pt-BR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Portaria MS nº </a:t>
            </a:r>
            <a:r>
              <a:rPr lang="pt-BR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2617/2013 e com exploração do fato pelo </a:t>
            </a:r>
            <a:r>
              <a:rPr lang="pt-BR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mercado financeiro: </a:t>
            </a:r>
            <a:r>
              <a:rPr lang="pt-BR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3"/>
              </a:rPr>
              <a:t>https://</a:t>
            </a:r>
            <a:r>
              <a:rPr lang="pt-BR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  <a:hlinkClick r:id="rId3"/>
              </a:rPr>
              <a:t>banco.bradesco/html/pessoajuridica/solucoes-integradas/emprestimo-e-financiamento/capital-de-giro-antecipacao-de-recebiveis-sus.shtm</a:t>
            </a:r>
            <a:r>
              <a:rPr lang="pt-BR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), além da falta de correção monetária dos programas, incentivos e preços referenciais (“tabela SUS”): </a:t>
            </a:r>
            <a:r>
              <a:rPr lang="pt-BR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desequilíbrio </a:t>
            </a:r>
            <a:r>
              <a:rPr lang="pt-BR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federativo com sobrecarga de custeio sobre as prefeituras como aponta a Confederação Nacional dos Municípios </a:t>
            </a:r>
            <a:r>
              <a:rPr lang="pt-BR" sz="1800" dirty="0" smtClean="0">
                <a:latin typeface="Arial" pitchFamily="34" charset="0"/>
                <a:cs typeface="Arial" pitchFamily="34" charset="0"/>
                <a:hlinkClick r:id="rId4"/>
              </a:rPr>
              <a:t>http</a:t>
            </a:r>
            <a:r>
              <a:rPr lang="pt-BR" sz="1800" dirty="0">
                <a:latin typeface="Arial" pitchFamily="34" charset="0"/>
                <a:cs typeface="Arial" pitchFamily="34" charset="0"/>
                <a:hlinkClick r:id="rId4"/>
              </a:rPr>
              <a:t>://www.cnm.org.br/portal/dmdocuments/Subfinanciamento%20da%20Educa%C3%A7%C3%A3o%20e%20da%20Sa%C3%BAde%20(2016).</a:t>
            </a:r>
            <a:r>
              <a:rPr lang="pt-BR" sz="1800" dirty="0" smtClean="0">
                <a:latin typeface="Arial" pitchFamily="34" charset="0"/>
                <a:cs typeface="Arial" pitchFamily="34" charset="0"/>
                <a:hlinkClick r:id="rId4"/>
              </a:rPr>
              <a:t>pdf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 outro fluxo de </a:t>
            </a:r>
            <a:r>
              <a:rPr lang="pt-BR" sz="18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judicialização</a:t>
            </a:r>
            <a:r>
              <a:rPr lang="pt-BR" sz="1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pt-BR" sz="1800" u="sng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</a:t>
            </a:r>
            <a:r>
              <a:rPr lang="pt-BR" sz="1800" u="sng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://</a:t>
            </a:r>
            <a:r>
              <a:rPr lang="pt-BR" sz="1800" u="sng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g1.globo.com/rs/rio-grande-do-sul/noticia/2016/08/hospitais-do-rs-entram-com-acao-por-bloqueio-das-contas-da-uniao.html</a:t>
            </a:r>
            <a:endParaRPr lang="pt-BR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1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rgbClr val="CD6815"/>
                </a:solidFill>
                <a:latin typeface="Arial Black" pitchFamily="34" charset="0"/>
              </a:rPr>
              <a:t>Trajetória errática do dever de custeio adequado do direito à saúde na CR/1988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1196752"/>
            <a:ext cx="8784976" cy="4968552"/>
          </a:xfrm>
        </p:spPr>
        <p:txBody>
          <a:bodyPr>
            <a:noAutofit/>
          </a:bodyPr>
          <a:lstStyle/>
          <a:p>
            <a:pPr algn="just"/>
            <a:r>
              <a:rPr lang="pt-BR" sz="2400" dirty="0"/>
              <a:t> </a:t>
            </a: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Inconstitucional de Coisas na ADPF 347 – STF liminarmente determinou que a União promovesse o </a:t>
            </a:r>
            <a:r>
              <a:rPr lang="pt-BR" sz="23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descontingenciamento</a:t>
            </a: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dos recursos do Fundo Penitenciário – situação análoga à </a:t>
            </a:r>
            <a:r>
              <a:rPr lang="pt-BR" sz="2300" b="1" u="sng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precatorização</a:t>
            </a:r>
            <a:r>
              <a:rPr lang="pt-BR" sz="23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3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das despesas obrigatórias do Ministério da Saúde? (</a:t>
            </a:r>
            <a:r>
              <a:rPr lang="pt-BR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</a:t>
            </a: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www.cee.fiocruz.br/sites/default/files/10_Elida%20Graziane_estado%20de%20coisas%20inconstitucional.pdf</a:t>
            </a:r>
            <a:r>
              <a:rPr lang="pt-BR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pt-BR" sz="23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3504" lvl="2" indent="0" algn="just">
              <a:buNone/>
            </a:pPr>
            <a:r>
              <a:rPr lang="pt-BR" sz="1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19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se mostrará lícito, contudo, ao Poder Público [...] criar obstáculo artificial que revele – a partir de </a:t>
            </a:r>
            <a:r>
              <a:rPr lang="pt-BR" sz="1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indevida manipulação de sua atividade financeira e/ou político-administrativa </a:t>
            </a:r>
            <a:r>
              <a:rPr lang="pt-BR" sz="19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ilegítimo, arbitrário e </a:t>
            </a:r>
            <a:r>
              <a:rPr lang="pt-BR" sz="19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censurável propósito de fraudar, de frustrar e de inviabilizar o estabelecimento e a preservação, em favor da pessoa e dos cidadãos, de condições materiais mínimas de existência.</a:t>
            </a:r>
            <a:r>
              <a:rPr lang="pt-BR" sz="1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pt-BR" sz="1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(ADPF 45/DF, Rel. Min. CELSO DE MELLO, Informativo/STF nº 345/2004).</a:t>
            </a:r>
          </a:p>
        </p:txBody>
      </p:sp>
    </p:spTree>
    <p:extLst>
      <p:ext uri="{BB962C8B-B14F-4D97-AF65-F5344CB8AC3E}">
        <p14:creationId xmlns:p14="http://schemas.microsoft.com/office/powerpoint/2010/main" val="106787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611560" y="2564904"/>
            <a:ext cx="7776864" cy="4248472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t-BR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pt-BR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ocorrência de reforma constitucional que vise ao aprimoramento dos direitos e garantias fundamentais é medida desejável de atualização dos fins e preceitos da CF, mas alterações que impliquem retrocesso no estágio de proteção por eles alcançado não são admissíveis, ainda que a pretexto de limites orçamentário-financeiros</a:t>
            </a:r>
            <a:r>
              <a:rPr lang="pt-BR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 </a:t>
            </a:r>
            <a:r>
              <a:rPr lang="pt-BR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(grifo nosso)</a:t>
            </a:r>
          </a:p>
          <a:p>
            <a:pPr algn="just">
              <a:buNone/>
            </a:pPr>
            <a:endParaRPr lang="pt-BR" sz="2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51520" y="1124744"/>
            <a:ext cx="8712968" cy="792088"/>
          </a:xfrm>
        </p:spPr>
        <p:txBody>
          <a:bodyPr anchor="ctr">
            <a:no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ADI 5595 e o </a:t>
            </a:r>
            <a:b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direito a ter o custeio </a:t>
            </a:r>
            <a:b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constitucionalmente adequado </a:t>
            </a:r>
            <a:b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de direitos em tempos de crise fiscal</a:t>
            </a:r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28491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400600"/>
          </a:xfrm>
        </p:spPr>
        <p:txBody>
          <a:bodyPr>
            <a:normAutofit fontScale="92500" lnSpcReduction="10000"/>
          </a:bodyPr>
          <a:lstStyle/>
          <a:p>
            <a:pPr marL="109728" indent="0" algn="just">
              <a:buNone/>
            </a:pP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Houve, 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2016, 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déficit de aplicação em ações e serviços públicos de saúde pela 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União, o que foi debatido e mal julgado pelo Acórdão TCU 1048/2018-Pleno, que foi alvo da Reclamação 30696 no STF, com cautelar deferida em 05/10/2018.</a:t>
            </a:r>
          </a:p>
          <a:p>
            <a:pPr marL="109728" indent="0" algn="just">
              <a:buNone/>
            </a:pP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 </a:t>
            </a:r>
            <a:r>
              <a:rPr lang="pt-BR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 011.936/2017-7 </a:t>
            </a:r>
            <a:r>
              <a:rPr lang="pt-BR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Tribunal de Contas da União, 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Procurador do Ministério Público de Contas Júlio Marcelo de Oliveira emitiu, no dia 11/10/2017, parecer conclusivo no seguinte 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sentido:</a:t>
            </a:r>
          </a:p>
          <a:p>
            <a:pPr marL="1115568" lvl="4" indent="0" algn="just">
              <a:buNone/>
            </a:pPr>
            <a:endParaRPr lang="pt-BR" sz="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5568" lvl="4" indent="0" algn="just">
              <a:buNone/>
            </a:pPr>
            <a:r>
              <a:rPr lang="pt-BR" sz="15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</a:t>
            </a:r>
            <a:r>
              <a:rPr lang="pt-BR" sz="1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sentir do Ministério Público de Contas, a diferença depende da fixação precisa da receita corrente líquida de 2016, sobre a qual deve incidir o porcentual de 15%, tal como definido na ADI 5.595. </a:t>
            </a:r>
          </a:p>
          <a:p>
            <a:pPr marL="1115568" lvl="4" indent="0" algn="just">
              <a:buNone/>
            </a:pPr>
            <a:r>
              <a:rPr lang="pt-B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a RCL for mantida em R$722,5 bilhões, como já avaliado no âmbito dos pareceres prévios às contas do governo da República de 2016, a diferença a ser compensada em 2017 superará a casa de R$3 bilhões, haja vista a conjunção do déficit de 0,3% da RCL, com a glosa de R$559 milhões do Acórdão 31/2017-TCU-Plenário e com o saldo de R$439 milhões de restos a pagar cancelados em 2015 e não compensados ao longo do ano passado.</a:t>
            </a:r>
            <a:endParaRPr lang="pt-BR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5568" lvl="4" indent="0" algn="just">
              <a:buNone/>
            </a:pPr>
            <a:r>
              <a:rPr lang="pt-B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outro lado, se o TCU acatar a </a:t>
            </a:r>
            <a:r>
              <a:rPr lang="pt-BR" sz="15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requantificação</a:t>
            </a:r>
            <a:r>
              <a:rPr lang="pt-B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RCL para R$709 bilhões empreendida pelo Governo federal em junho de 2017, a diferença a menor seria de cerca de R$1,2 bilhão (R$ 250 milhões de déficit em face dos 15% da RCL + recursos </a:t>
            </a:r>
            <a:r>
              <a:rPr lang="pt-BR" sz="15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</a:t>
            </a:r>
            <a:r>
              <a:rPr lang="pt-B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-sal + R$ 439 milhões RP cancelados + R$ 559 milhões despesas com capitalização da </a:t>
            </a:r>
            <a:r>
              <a:rPr lang="pt-BR" sz="15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Hemobrás</a:t>
            </a:r>
            <a:r>
              <a:rPr lang="pt-BR" sz="1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REHUF).</a:t>
            </a:r>
            <a:endParaRPr lang="pt-BR" sz="1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endParaRPr lang="pt-BR" sz="2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23528" y="126951"/>
            <a:ext cx="7704856" cy="792088"/>
          </a:xfrm>
        </p:spPr>
        <p:txBody>
          <a:bodyPr anchor="ctr">
            <a:noAutofit/>
          </a:bodyPr>
          <a:lstStyle/>
          <a:p>
            <a:pPr algn="r"/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ADI 5595 e o </a:t>
            </a:r>
            <a:b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déficit de 2016</a:t>
            </a:r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885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112568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t-PT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dever estatal na consecução das políticas públicas de saúde e educação é processado na justa fronteira da proporcionalidade entre receitas e despesas que os pisos constitucionais asseguram. </a:t>
            </a:r>
            <a:endParaRPr lang="pt-PT" sz="23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PT" sz="23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cidadãos</a:t>
            </a:r>
            <a:r>
              <a:rPr lang="pt-PT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por sua vez, possuem </a:t>
            </a:r>
            <a:r>
              <a:rPr lang="pt-PT" sz="2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direito subjetivo público à educação básica obrigatória e ao </a:t>
            </a:r>
            <a:r>
              <a:rPr lang="pt-BR" sz="23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acesso universal, integral e igualitário às ações e serviços públicos de saúde</a:t>
            </a:r>
            <a:r>
              <a:rPr lang="pt-PT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3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PT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Pensar em sentido diverso levará a sociedade brasileira a experimentar, em curto espaço de tempo, a paulatina </a:t>
            </a:r>
            <a:r>
              <a:rPr lang="pt-PT" sz="2300" b="1" dirty="0">
                <a:solidFill>
                  <a:srgbClr val="E867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conversão dos pisos constitucionais que amparam tais direitos fundamentais em volumes cada vez mais significativos de </a:t>
            </a:r>
            <a:r>
              <a:rPr lang="pt-PT" sz="2300" b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precatórios judiciais</a:t>
            </a:r>
            <a:r>
              <a:rPr lang="pt-PT" sz="23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3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pt-BR" sz="2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03137" y="188640"/>
            <a:ext cx="8712968" cy="1368152"/>
          </a:xfrm>
        </p:spPr>
        <p:txBody>
          <a:bodyPr anchor="ctr">
            <a:noAutofit/>
          </a:bodyPr>
          <a:lstStyle/>
          <a:p>
            <a:pPr algn="r"/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Mudança de indexador </a:t>
            </a:r>
            <a:b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dos pisos em educação e saúde </a:t>
            </a:r>
            <a:b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em tempos de EC 95/2016: risco fiscal e insegurança jurídica</a:t>
            </a:r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6026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2564904"/>
            <a:ext cx="8712968" cy="4248472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t-PT" sz="2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preciso conferir </a:t>
            </a:r>
            <a:r>
              <a:rPr lang="pt-PT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interpretação conforme aos arts. 24, II, §§ 1° e 2°, e 25 da Lei Complementar 141, de 13 de janeiro de 2012, em face do “Novo Regime Fiscal”, de que trata a Emenda Constitucional nº 95, de 15 de dezembro de 2016, que muda o regime de contabilização do piso federal em saúde a partir de 2018, na forma do art. 110, inciso II do Ato das Disposições Constitucionais Transitórias.</a:t>
            </a:r>
            <a:endParaRPr lang="pt-BR" sz="2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PT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23528" y="980728"/>
            <a:ext cx="8764585" cy="1152128"/>
          </a:xfrm>
        </p:spPr>
        <p:txBody>
          <a:bodyPr anchor="ctr">
            <a:noAutofit/>
          </a:bodyPr>
          <a:lstStyle/>
          <a:p>
            <a:pPr algn="ctr"/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Emenda 95/2016 e limbo jurídico dos restos a pagar: interpretação adequada dos </a:t>
            </a:r>
            <a:r>
              <a:rPr lang="pt-BR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arts</a:t>
            </a:r>
            <a:r>
              <a:rPr lang="pt-BR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. 24 e 25 da LC 141/2012</a:t>
            </a:r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44906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2132856"/>
            <a:ext cx="8712968" cy="468052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 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31/12/2017, na forma do art. 110, inciso I do ADCT, o que, em tese, ainda 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vigorava 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 piso federal em saúde é a despesa </a:t>
            </a:r>
            <a:r>
              <a:rPr lang="pt-PT" sz="2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empenhada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(contabilização pelo regime de competência). Eis a razão pela qual o exercício de 2017 absorveu os restos a pagar de 2016 e de todos os exercícios anteriores, já que era possível promover o cômputo de restos a pagar (despesas empenhadas e não pagas no exercício em que foram geradas) até 31/12/2016. Mas, a partir de 01/01/2018, só 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puderam 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higidamente inseridas, no regime de teto fiscal dado pela Emenda nº 95/2016, as despesas </a:t>
            </a:r>
            <a:r>
              <a:rPr lang="pt-PT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efetivamente </a:t>
            </a:r>
            <a:r>
              <a:rPr lang="pt-PT" sz="2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pagas</a:t>
            </a:r>
            <a:r>
              <a:rPr lang="pt-PT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(regime contábil de caixa), a serem corrigidas – conforme o art. 107, §1º do ADCT – pela inflação</a:t>
            </a:r>
            <a:r>
              <a:rPr lang="pt-PT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764585" cy="720080"/>
          </a:xfrm>
        </p:spPr>
        <p:txBody>
          <a:bodyPr anchor="ctr">
            <a:noAutofit/>
          </a:bodyPr>
          <a:lstStyle/>
          <a:p>
            <a:pPr algn="ctr"/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Emenda 95/2016 e limbo jurídico dos restos a pagar: interpretação adequada dos </a:t>
            </a:r>
            <a:r>
              <a:rPr lang="pt-BR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arts</a:t>
            </a:r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. 24 e 25 da LC 141/2012</a:t>
            </a:r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2071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2132856"/>
            <a:ext cx="8712968" cy="468052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t-PT" sz="1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preciso que </a:t>
            </a:r>
            <a:r>
              <a:rPr lang="pt-PT" sz="1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seja vedada</a:t>
            </a:r>
            <a:r>
              <a:rPr lang="pt-PT" sz="1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na aludida transição de regimes do piso federal em saúde, </a:t>
            </a:r>
            <a:r>
              <a:rPr lang="pt-PT" sz="1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inclusão de quaisquer novos restos a pagar não pagos (independentemente de haverem sido liquidados/processados ou não) no cômputo do </a:t>
            </a:r>
            <a:r>
              <a:rPr lang="pt-PT" sz="19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gasto mínimo de 2017 que </a:t>
            </a:r>
            <a:r>
              <a:rPr lang="pt-PT" sz="19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serviu </a:t>
            </a:r>
            <a:r>
              <a:rPr lang="pt-PT" sz="19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base de cálculo não só para o piso </a:t>
            </a:r>
            <a:r>
              <a:rPr lang="pt-PT" sz="19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corrigido </a:t>
            </a:r>
            <a:r>
              <a:rPr lang="pt-PT" sz="19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pela inflação em 2018, como também dos próximos </a:t>
            </a:r>
            <a:r>
              <a:rPr lang="pt-PT" sz="19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pt-PT" sz="19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900" b="1" u="sng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dezoito) </a:t>
            </a:r>
            <a:r>
              <a:rPr lang="pt-PT" sz="19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 até 2036</a:t>
            </a:r>
            <a:r>
              <a:rPr lang="pt-PT" sz="1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BR" sz="19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PT" sz="1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igual medida, é urgente que se imponha à União </a:t>
            </a:r>
            <a:r>
              <a:rPr lang="pt-PT" sz="1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dever de quitação imediata do volumoso saldo de restos a pagar processados e não processados e de restos a pagar cancelados e não compensados, que, porventura já tenham sido computados no piso federal em saúde em exercícios anteriores</a:t>
            </a:r>
            <a:r>
              <a:rPr lang="pt-PT" sz="1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conformidade com a clara dicção do art. 107, §1º, inciso I do ADTC que somente inseriu no teto global de despesas primárias da União iniciado em 2017 os “</a:t>
            </a:r>
            <a:r>
              <a:rPr lang="pt-PT" sz="19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restos a pagar pagos</a:t>
            </a:r>
            <a:r>
              <a:rPr lang="pt-PT" sz="19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pt-PT" sz="19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até 31/12/2016.</a:t>
            </a:r>
            <a:endParaRPr lang="pt-BR" sz="19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23528" y="1124744"/>
            <a:ext cx="8764585" cy="720080"/>
          </a:xfrm>
        </p:spPr>
        <p:txBody>
          <a:bodyPr anchor="ctr">
            <a:noAutofit/>
          </a:bodyPr>
          <a:lstStyle/>
          <a:p>
            <a:pPr algn="ctr"/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Emenda 95/2016 e limbo jurídico dos restos a pagar: interpretação adequada dos </a:t>
            </a:r>
            <a:r>
              <a:rPr lang="pt-BR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arts</a:t>
            </a:r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. 24 e 25 da LC 141/2012</a:t>
            </a:r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68215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760640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r>
              <a:rPr lang="pt-PT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procedimentos de </a:t>
            </a:r>
            <a:endParaRPr lang="pt-PT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PT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 computar </a:t>
            </a:r>
            <a:r>
              <a:rPr lang="pt-PT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formalmente no piso federal em saúde de 2017 despesas empenhadas (independentemente de terem sido liquidadas ou não) e não pagas até 31/12/2017 como restos a pagar pendentes de quitação em 2018, bem como de </a:t>
            </a:r>
            <a:endParaRPr lang="pt-PT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PT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 adiar para 2018 (ou quiçá para os anos posteriores, haja vista a falta de margem fiscal no teto global da União) o pagamento integral de restos a pagar gerados em exercícios anteriores, mas já computados nos respectivos pisos federais anuais em saúde e de </a:t>
            </a:r>
            <a:endParaRPr lang="pt-PT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PT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3) negar compensação aos restos a pagar cancelados e já computados nos pisos de anos anteriores </a:t>
            </a:r>
            <a:endParaRPr lang="pt-PT" sz="1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PT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agravarão </a:t>
            </a:r>
            <a:r>
              <a:rPr lang="pt-PT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trajetória histórica de desfinanciamento da política pública de saúde e provocarão decréscimo significativo na verba constitucional obrigatória (</a:t>
            </a:r>
            <a:r>
              <a:rPr lang="pt-PT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porque, reitere-se, somente é corrigida pela inflação, no “Novo Regime Fiscal”, a despesa paga</a:t>
            </a:r>
            <a:r>
              <a:rPr lang="pt-PT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o que, por conseguinte, prejudicará ainda mais a saúde da população usuária do Sistema Único de Saúde (SUS). </a:t>
            </a:r>
            <a:endParaRPr lang="pt-BR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95722" y="152103"/>
            <a:ext cx="8640960" cy="720080"/>
          </a:xfrm>
        </p:spPr>
        <p:txBody>
          <a:bodyPr anchor="ctr">
            <a:noAutofit/>
          </a:bodyPr>
          <a:lstStyle/>
          <a:p>
            <a:pPr algn="r"/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Emenda 95/2016 e </a:t>
            </a:r>
            <a:b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limbo jurídico dos restos a pagar</a:t>
            </a:r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44081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1700808"/>
            <a:ext cx="8712968" cy="5112568"/>
          </a:xfrm>
        </p:spPr>
        <p:txBody>
          <a:bodyPr>
            <a:normAutofit/>
          </a:bodyPr>
          <a:lstStyle/>
          <a:p>
            <a:pPr marL="109728" indent="0" algn="just">
              <a:buNone/>
            </a:pPr>
            <a:endParaRPr lang="pt-BR" sz="2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03137" y="188640"/>
            <a:ext cx="8712968" cy="720080"/>
          </a:xfrm>
        </p:spPr>
        <p:txBody>
          <a:bodyPr anchor="ctr">
            <a:noAutofit/>
          </a:bodyPr>
          <a:lstStyle/>
          <a:p>
            <a:pPr algn="r"/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Restos a pagar são precatórios </a:t>
            </a:r>
            <a:b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sem correção monetária</a:t>
            </a:r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980728"/>
            <a:ext cx="8856984" cy="572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43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5688632"/>
          </a:xfrm>
        </p:spPr>
        <p:txBody>
          <a:bodyPr>
            <a:normAutofit fontScale="55000" lnSpcReduction="20000"/>
          </a:bodyPr>
          <a:lstStyle/>
          <a:p>
            <a:pPr marL="109728" indent="0" algn="ctr">
              <a:buNone/>
            </a:pPr>
            <a:r>
              <a:rPr lang="pt-B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CONSELHO NACIONAL DE SAÚDE</a:t>
            </a:r>
          </a:p>
          <a:p>
            <a:pPr marL="109728" indent="0" algn="just">
              <a:buNone/>
            </a:pPr>
            <a:endParaRPr lang="pt-BR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BR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Recomendação</a:t>
            </a: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nº 058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ao Exmo. Sr. Presidente da República a adoção de medidas corretivas urgentes, antes do final do exercício de 2017, para que não ocorra a redução de recursos em 2018 para as despesas com ações e serviços públicos de saúde (conforme princípio constitucional da vedação de retrocesso) como decorrência da redução da base de cálculo (valores pagos em 2017) e com o objetivo de aprimorar o desenvolvimento das ações e serviços públicos de saúde no âmbito federal</a:t>
            </a: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pt-B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algn="just">
              <a:buNone/>
            </a:pP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Ampliar as disponibilidades orçamentária (para efetivar empenhos até 31/12/2017) e financeira (para efetivar pagamentos até 31/12/2017) para garantir o mínimo (piso) de 2017 estimado em R$ 114,7 bilhões (equivalente a 15% da Receita Corrente Líquida de 2017 estimada pela Secretaria do Tesouro Nacional no Demonstrativo da Receita Corrente Líquida de 2017 publicado até setembro/2017); </a:t>
            </a:r>
          </a:p>
          <a:p>
            <a:pPr marL="109728" indent="0" algn="just">
              <a:buNone/>
            </a:pP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Adicionalmente ao item anterior, promover a liberação de recursos orçamentários (para efetivar empenhos até 31/12/2017) e financeiros (para efetivar pagamentos até 31/12/2017) para a imediata compensação (como aplicação adicional ao mínimo de 2017):</a:t>
            </a:r>
          </a:p>
          <a:p>
            <a:pPr marL="109728" indent="0" algn="just">
              <a:buNone/>
            </a:pP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Dos restos a pagar cancelados até 31/12/2016 pelo valor integral nos termos da Lei Complementar nº 141/2012 (e não somente daqueles referentes aos empenhos realizados após 2012, nos termos deliberados pelo CNS); </a:t>
            </a:r>
          </a:p>
          <a:p>
            <a:pPr marL="109728" indent="0" algn="just">
              <a:buNone/>
            </a:pP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Complementação dos restos a pagar cancelados de 2015 (conforme apontado na Resolução CNS nº 551, de 06 de julho de 2017, que reprovou o RAG 2016 do Ministério da Saúde); </a:t>
            </a:r>
          </a:p>
          <a:p>
            <a:pPr marL="109728" indent="0" algn="just">
              <a:buNone/>
            </a:pP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Da aplicação abaixo do mínimo verificada em 2016 (conforme apontado na Resolução CNS nº 551, de 06 de julho de 2017, que reprovou o RAG 2016 do Ministério da Saúde e na medida cautelar concedida pelo Ministro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Lewandowski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ADI 5595); </a:t>
            </a:r>
          </a:p>
          <a:p>
            <a:pPr marL="109728" indent="0" algn="just">
              <a:buNone/>
            </a:pP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Dos valores do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-sal, considerando a medida cautelar concedida pelo Ministro Ricardo </a:t>
            </a:r>
            <a:r>
              <a:rPr lang="pt-BR" sz="2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Lewandowski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ADI 5595. </a:t>
            </a:r>
          </a:p>
          <a:p>
            <a:pPr marL="109728" indent="0" algn="just">
              <a:buNone/>
            </a:pPr>
            <a:r>
              <a:rPr lang="pt-B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pt-BR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ampliação das disponibilidades orçamentárias e financeiras indicadas nos itens 1 e 2 (a, b, c) deverá estar em conformidade com as diretrizes para o estabelecimento de prioridades para o exercício de 2017 aprovadas pelo Conselho Nacional de Saúde por meio da Resolução CNS nº 509, de 07 de abril de 2016.</a:t>
            </a:r>
            <a:endParaRPr lang="pt-BR" sz="2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03137" y="188640"/>
            <a:ext cx="8712968" cy="720080"/>
          </a:xfrm>
        </p:spPr>
        <p:txBody>
          <a:bodyPr anchor="ctr">
            <a:noAutofit/>
          </a:bodyPr>
          <a:lstStyle/>
          <a:p>
            <a:pPr algn="r"/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Restos a pagar: </a:t>
            </a:r>
            <a:b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um problema histórico</a:t>
            </a:r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Retângulo 1"/>
          <p:cNvSpPr/>
          <p:nvPr/>
        </p:nvSpPr>
        <p:spPr>
          <a:xfrm>
            <a:off x="179512" y="-5758130"/>
            <a:ext cx="878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0320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251520" y="2060848"/>
            <a:ext cx="8712968" cy="4536504"/>
          </a:xfrm>
        </p:spPr>
        <p:txBody>
          <a:bodyPr>
            <a:normAutofit lnSpcReduction="10000"/>
          </a:bodyPr>
          <a:lstStyle/>
          <a:p>
            <a:pPr marL="109728" indent="0" algn="ctr">
              <a:spcAft>
                <a:spcPts val="600"/>
              </a:spcAft>
              <a:buNone/>
            </a:pPr>
            <a:r>
              <a:rPr lang="pt-BR" sz="3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“Não </a:t>
            </a:r>
            <a:r>
              <a:rPr lang="pt-BR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 é indiferente a crise fiscal vigente no Brasil, mas lembro que a crise é da União e também dos estados. Portanto, estamos aqui repartindo escassez. Temos que fazer o que é justo. Por temer o horror econômico, não podemos promover o horror </a:t>
            </a:r>
            <a:r>
              <a:rPr lang="pt-BR" sz="3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jurídico.”</a:t>
            </a:r>
          </a:p>
          <a:p>
            <a:pPr marL="109728" indent="0" algn="ctr">
              <a:spcAft>
                <a:spcPts val="600"/>
              </a:spcAft>
              <a:buNone/>
            </a:pPr>
            <a:r>
              <a:rPr lang="pt-BR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Luís Roberto Barroso</a:t>
            </a:r>
          </a:p>
          <a:p>
            <a:pPr marL="109728" indent="0" algn="just">
              <a:spcAft>
                <a:spcPts val="600"/>
              </a:spcAft>
              <a:buNone/>
            </a:pPr>
            <a:r>
              <a:rPr lang="pt-B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Disponível em: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https://oglobo.globo.com/economia/stf-condena-uniao-fazer-repasses-estados-que-podem-chegar-r-50-bi-21794301#ixzz4uXZUlNQZ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1600" dirty="0"/>
              <a:t/>
            </a:r>
            <a:br>
              <a:rPr lang="pt-BR" sz="1600" dirty="0"/>
            </a:br>
            <a:endParaRPr lang="pt-BR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00872" y="821017"/>
            <a:ext cx="8712968" cy="807783"/>
          </a:xfrm>
        </p:spPr>
        <p:txBody>
          <a:bodyPr anchor="ctr">
            <a:noAutofit/>
          </a:bodyPr>
          <a:lstStyle/>
          <a:p>
            <a:pPr algn="ctr"/>
            <a:r>
              <a:rPr lang="pt-B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Horror jurídico e horror econômico </a:t>
            </a:r>
            <a:br>
              <a:rPr lang="pt-B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5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nos quase 30 anos da Constituição de 1988</a:t>
            </a:r>
            <a:endParaRPr lang="pt-BR" sz="2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51520" y="188640"/>
          <a:ext cx="3096344" cy="648072"/>
        </p:xfrm>
        <a:graphic>
          <a:graphicData uri="http://schemas.openxmlformats.org/drawingml/2006/table">
            <a:tbl>
              <a:tblPr/>
              <a:tblGrid>
                <a:gridCol w="1034963"/>
                <a:gridCol w="2061381"/>
              </a:tblGrid>
              <a:tr h="6480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1200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pt-BR" sz="400" b="1" dirty="0" smtClean="0">
                        <a:latin typeface="Arial Black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t-BR" sz="1000" b="1" dirty="0" smtClean="0">
                          <a:latin typeface="Arial Black"/>
                          <a:ea typeface="Calibri"/>
                          <a:cs typeface="Times New Roman"/>
                        </a:rPr>
                        <a:t>MINISTÉRIO </a:t>
                      </a:r>
                      <a:r>
                        <a:rPr lang="pt-BR" sz="1000" b="1" dirty="0">
                          <a:latin typeface="Arial Black"/>
                          <a:ea typeface="Calibri"/>
                          <a:cs typeface="Times New Roman"/>
                        </a:rPr>
                        <a:t>PÚBLICO DE CONTAS DO ESTADO DE SÃO PAULO</a:t>
                      </a:r>
                      <a:endParaRPr lang="pt-BR" sz="1000" i="1" dirty="0">
                        <a:latin typeface="Courier New"/>
                        <a:ea typeface="Calibri"/>
                        <a:cs typeface="Times New Roman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3" name="Imagem 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16632"/>
            <a:ext cx="936104" cy="72008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04818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000" dirty="0" err="1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Regressividade</a:t>
            </a:r>
            <a:r>
              <a:rPr lang="pt-BR" sz="3000" dirty="0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federal no custeio do SUS dá causa a uma guerra fiscal de despesas</a:t>
            </a:r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4294967295"/>
          </p:nvPr>
        </p:nvSpPr>
        <p:spPr>
          <a:xfrm>
            <a:off x="0" y="5410200"/>
            <a:ext cx="4040188" cy="76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4294967295"/>
          </p:nvPr>
        </p:nvSpPr>
        <p:spPr>
          <a:xfrm>
            <a:off x="5102225" y="5410200"/>
            <a:ext cx="4041775" cy="762000"/>
          </a:xfrm>
        </p:spPr>
        <p:txBody>
          <a:bodyPr>
            <a:normAutofit/>
          </a:bodyPr>
          <a:lstStyle/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C:\Users\egraziane\Documents\Restos a pagar no piso federal em saú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9001000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/>
          </a:bodyPr>
          <a:lstStyle/>
          <a:p>
            <a:pPr algn="ctr"/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4294967295"/>
          </p:nvPr>
        </p:nvSpPr>
        <p:spPr>
          <a:xfrm>
            <a:off x="0" y="5410200"/>
            <a:ext cx="4040188" cy="76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4294967295"/>
          </p:nvPr>
        </p:nvSpPr>
        <p:spPr>
          <a:xfrm>
            <a:off x="5102225" y="5410200"/>
            <a:ext cx="4041775" cy="762000"/>
          </a:xfrm>
        </p:spPr>
        <p:txBody>
          <a:bodyPr>
            <a:normAutofit/>
          </a:bodyPr>
          <a:lstStyle/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85698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22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/>
          </a:bodyPr>
          <a:lstStyle/>
          <a:p>
            <a:pPr algn="ctr"/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4294967295"/>
          </p:nvPr>
        </p:nvSpPr>
        <p:spPr>
          <a:xfrm>
            <a:off x="0" y="5410200"/>
            <a:ext cx="4040188" cy="76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4294967295"/>
          </p:nvPr>
        </p:nvSpPr>
        <p:spPr>
          <a:xfrm>
            <a:off x="5102225" y="5410200"/>
            <a:ext cx="4041775" cy="762000"/>
          </a:xfrm>
        </p:spPr>
        <p:txBody>
          <a:bodyPr>
            <a:normAutofit/>
          </a:bodyPr>
          <a:lstStyle/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80"/>
            <a:ext cx="9036496" cy="682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254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/>
          </a:bodyPr>
          <a:lstStyle/>
          <a:p>
            <a:pPr algn="ctr"/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4294967295"/>
          </p:nvPr>
        </p:nvSpPr>
        <p:spPr>
          <a:xfrm>
            <a:off x="0" y="5410200"/>
            <a:ext cx="4040188" cy="76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4294967295"/>
          </p:nvPr>
        </p:nvSpPr>
        <p:spPr>
          <a:xfrm>
            <a:off x="5102225" y="5410200"/>
            <a:ext cx="4041775" cy="762000"/>
          </a:xfrm>
        </p:spPr>
        <p:txBody>
          <a:bodyPr>
            <a:normAutofit/>
          </a:bodyPr>
          <a:lstStyle/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27629" cy="669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18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/>
          </a:bodyPr>
          <a:lstStyle/>
          <a:p>
            <a:pPr algn="ctr"/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4294967295"/>
          </p:nvPr>
        </p:nvSpPr>
        <p:spPr>
          <a:xfrm>
            <a:off x="0" y="5410200"/>
            <a:ext cx="4040188" cy="76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4294967295"/>
          </p:nvPr>
        </p:nvSpPr>
        <p:spPr>
          <a:xfrm>
            <a:off x="5102225" y="5410200"/>
            <a:ext cx="4041775" cy="762000"/>
          </a:xfrm>
        </p:spPr>
        <p:txBody>
          <a:bodyPr>
            <a:normAutofit/>
          </a:bodyPr>
          <a:lstStyle/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75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/>
          </a:bodyPr>
          <a:lstStyle/>
          <a:p>
            <a:pPr algn="ctr"/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4294967295"/>
          </p:nvPr>
        </p:nvSpPr>
        <p:spPr>
          <a:xfrm>
            <a:off x="0" y="5410200"/>
            <a:ext cx="4040188" cy="76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4294967295"/>
          </p:nvPr>
        </p:nvSpPr>
        <p:spPr>
          <a:xfrm>
            <a:off x="5102225" y="5410200"/>
            <a:ext cx="4041775" cy="762000"/>
          </a:xfrm>
        </p:spPr>
        <p:txBody>
          <a:bodyPr>
            <a:normAutofit/>
          </a:bodyPr>
          <a:lstStyle/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" y="0"/>
            <a:ext cx="91375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40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/>
          </a:bodyPr>
          <a:lstStyle/>
          <a:p>
            <a:pPr algn="ctr"/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4294967295"/>
          </p:nvPr>
        </p:nvSpPr>
        <p:spPr>
          <a:xfrm>
            <a:off x="0" y="5410200"/>
            <a:ext cx="4040188" cy="76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4294967295"/>
          </p:nvPr>
        </p:nvSpPr>
        <p:spPr>
          <a:xfrm>
            <a:off x="5102225" y="5410200"/>
            <a:ext cx="4041775" cy="762000"/>
          </a:xfrm>
        </p:spPr>
        <p:txBody>
          <a:bodyPr>
            <a:normAutofit/>
          </a:bodyPr>
          <a:lstStyle/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26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/>
          </a:bodyPr>
          <a:lstStyle/>
          <a:p>
            <a:pPr algn="ctr"/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4294967295"/>
          </p:nvPr>
        </p:nvSpPr>
        <p:spPr>
          <a:xfrm>
            <a:off x="0" y="5410200"/>
            <a:ext cx="4040188" cy="76200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4294967295"/>
          </p:nvPr>
        </p:nvSpPr>
        <p:spPr>
          <a:xfrm>
            <a:off x="5102225" y="5410200"/>
            <a:ext cx="4041775" cy="762000"/>
          </a:xfrm>
        </p:spPr>
        <p:txBody>
          <a:bodyPr>
            <a:normAutofit/>
          </a:bodyPr>
          <a:lstStyle/>
          <a:p>
            <a:pPr algn="ctr"/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2" y="107132"/>
            <a:ext cx="9007524" cy="6755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057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36504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Tabela retirada do texto denominado "Estruturas de financiamento e gasto do SUS", 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disponível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em 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</a:t>
            </a:r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books.scielo.org/id/z9374/pdf/noronha-9788581100180-03.pdf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  <a:p>
            <a:pPr marL="109728" indent="0">
              <a:buNone/>
            </a:pPr>
            <a:endParaRPr lang="pt-BR" dirty="0" smtClean="0"/>
          </a:p>
          <a:p>
            <a:pPr marL="109728" indent="0"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000" dirty="0" err="1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Regressividade</a:t>
            </a:r>
            <a:r>
              <a:rPr lang="pt-BR" sz="3000" dirty="0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federal no custeio do SUS dá causa a uma guerra fiscal de despesas</a:t>
            </a:r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egraziane\Downloads\image (5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655272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5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cid:image002.png@01CF5E49.812BAB20"/>
          <p:cNvPicPr>
            <a:picLocks noGrp="1"/>
          </p:cNvPicPr>
          <p:nvPr>
            <p:ph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23528" y="1484784"/>
            <a:ext cx="856895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800" dirty="0" err="1" smtClean="0">
                <a:solidFill>
                  <a:srgbClr val="CD6815"/>
                </a:solidFill>
                <a:latin typeface="Arial Black" pitchFamily="34" charset="0"/>
              </a:rPr>
              <a:t>Regressividade</a:t>
            </a:r>
            <a: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  <a:t> proporcional aferida pelo IPEA (TD nº 1846, de julho de 2013)</a:t>
            </a:r>
            <a:endParaRPr lang="pt-BR" sz="2800" dirty="0">
              <a:solidFill>
                <a:srgbClr val="CD6815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34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sz="1500" dirty="0" smtClean="0"/>
          </a:p>
          <a:p>
            <a:pPr>
              <a:buNone/>
            </a:pPr>
            <a:endParaRPr lang="pt-BR" sz="1500" dirty="0" smtClean="0"/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 algn="ctr"/>
            <a:r>
              <a:rPr lang="pt-BR" sz="2700" dirty="0" smtClean="0">
                <a:solidFill>
                  <a:srgbClr val="CD6815"/>
                </a:solidFill>
                <a:latin typeface="Arial Black" pitchFamily="34" charset="0"/>
              </a:rPr>
              <a:t>Tribunal de Contas da União </a:t>
            </a:r>
            <a:br>
              <a:rPr lang="pt-BR" sz="2700" dirty="0" smtClean="0">
                <a:solidFill>
                  <a:srgbClr val="CD6815"/>
                </a:solidFill>
                <a:latin typeface="Arial Black" pitchFamily="34" charset="0"/>
              </a:rPr>
            </a:br>
            <a:r>
              <a:rPr lang="pt-BR" sz="2700" dirty="0" smtClean="0">
                <a:solidFill>
                  <a:srgbClr val="CD6815"/>
                </a:solidFill>
                <a:latin typeface="Arial Black" pitchFamily="34" charset="0"/>
              </a:rPr>
              <a:t>TC 032.624/2013-1 (Relatório Sistêmico de Fiscalização da Saúde – FISCSAÚDE) </a:t>
            </a:r>
            <a:endParaRPr lang="pt-BR" dirty="0">
              <a:solidFill>
                <a:srgbClr val="CD6815"/>
              </a:solidFill>
              <a:latin typeface="Arial Black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856895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042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sz="1500" dirty="0" smtClean="0"/>
          </a:p>
          <a:p>
            <a:pPr>
              <a:buNone/>
            </a:pPr>
            <a:endParaRPr lang="pt-BR" sz="1500" dirty="0" smtClean="0"/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  <a:t>Tribunal de Contas da União </a:t>
            </a:r>
            <a:b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</a:br>
            <a: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  <a:t>TC 032.624/2013-1 (Relatório Sistêmico de Fiscalização da Saúde – FISCSAÚDE)</a:t>
            </a:r>
            <a:endParaRPr lang="pt-BR" sz="2800" dirty="0">
              <a:solidFill>
                <a:srgbClr val="CD6815"/>
              </a:solidFill>
              <a:latin typeface="Arial Black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00808"/>
            <a:ext cx="8568952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6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sz="1500" dirty="0" smtClean="0"/>
          </a:p>
          <a:p>
            <a:pPr>
              <a:buNone/>
            </a:pPr>
            <a:endParaRPr lang="pt-BR" sz="1500" dirty="0" smtClean="0"/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pPr algn="ctr"/>
            <a: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  <a:t>Tribunal de Contas da União </a:t>
            </a:r>
            <a:b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</a:br>
            <a: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  <a:t>TC 032.624/2013-1 (Relatório Sistêmico de Fiscalização da Saúde – FISCSAÚDE), relatado pelo Ministro Benjamin </a:t>
            </a:r>
            <a:r>
              <a:rPr lang="pt-BR" sz="2200" dirty="0" err="1" smtClean="0">
                <a:solidFill>
                  <a:srgbClr val="CD6815"/>
                </a:solidFill>
                <a:latin typeface="Arial Black" pitchFamily="34" charset="0"/>
              </a:rPr>
              <a:t>Zymler</a:t>
            </a:r>
            <a:r>
              <a:rPr lang="pt-BR" sz="2200" dirty="0" smtClean="0">
                <a:solidFill>
                  <a:srgbClr val="CD6815"/>
                </a:solidFill>
                <a:latin typeface="Arial Black" pitchFamily="34" charset="0"/>
              </a:rPr>
              <a:t> e votado em 26/03/2014</a:t>
            </a:r>
            <a:endParaRPr lang="pt-BR" dirty="0">
              <a:solidFill>
                <a:srgbClr val="CD6815"/>
              </a:solidFill>
              <a:latin typeface="Arial Black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864096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678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sz="1500" dirty="0" smtClean="0"/>
          </a:p>
          <a:p>
            <a:pPr>
              <a:buNone/>
            </a:pPr>
            <a:endParaRPr lang="pt-BR" sz="1500" dirty="0" smtClean="0"/>
          </a:p>
          <a:p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sz="1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000" dirty="0" smtClean="0">
                <a:latin typeface="Arial" pitchFamily="34" charset="0"/>
                <a:cs typeface="Arial" pitchFamily="34" charset="0"/>
              </a:rPr>
              <a:t>        </a:t>
            </a:r>
          </a:p>
          <a:p>
            <a:pPr>
              <a:buNone/>
            </a:pPr>
            <a:r>
              <a:rPr lang="pt-BR" sz="1000" dirty="0" smtClean="0">
                <a:latin typeface="Arial" pitchFamily="34" charset="0"/>
                <a:cs typeface="Arial" pitchFamily="34" charset="0"/>
              </a:rPr>
              <a:t>	Imagem: Ministério da Saúde (Tabela disponível no endereço </a:t>
            </a:r>
            <a:r>
              <a:rPr lang="pt-BR" sz="1000" dirty="0" smtClean="0">
                <a:latin typeface="Arial" pitchFamily="34" charset="0"/>
                <a:cs typeface="Arial" pitchFamily="34" charset="0"/>
                <a:hlinkClick r:id="rId2"/>
              </a:rPr>
              <a:t>http://www.brasil.gov.br/saude/2014/01/saude-tera-orcamento-de-r-106-bilhoes-em-2014</a:t>
            </a:r>
            <a:r>
              <a:rPr lang="pt-BR" sz="1000" dirty="0" smtClean="0">
                <a:latin typeface="Arial" pitchFamily="34" charset="0"/>
                <a:cs typeface="Arial" pitchFamily="34" charset="0"/>
              </a:rPr>
              <a:t> e acessada em 04/09/2014)</a:t>
            </a:r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  <a:t>Autorizado/ Executado: R$ 20,9 bilhões a menos de 2008 a 2012, segundo o TCU e assumido pelo Ministério da Saúde</a:t>
            </a:r>
            <a:endParaRPr lang="pt-BR" sz="2800" dirty="0">
              <a:solidFill>
                <a:srgbClr val="CD6815"/>
              </a:solidFill>
              <a:latin typeface="Arial Black" pitchFamily="34" charset="0"/>
            </a:endParaRPr>
          </a:p>
        </p:txBody>
      </p:sp>
      <p:pic>
        <p:nvPicPr>
          <p:cNvPr id="5" name="Imagem 4" descr="http://portalsaude.saude.gov.br/images/JPG/2014/janeiro/21/tabela-210120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988840"/>
            <a:ext cx="792088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104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64033" y="188640"/>
            <a:ext cx="8687941" cy="576064"/>
          </a:xfrm>
        </p:spPr>
        <p:txBody>
          <a:bodyPr>
            <a:normAutofit/>
          </a:bodyPr>
          <a:lstStyle/>
          <a:p>
            <a:pPr algn="ctr"/>
            <a:r>
              <a:rPr lang="pt-BR" sz="3000" dirty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Consequências da Emenda 95/2016</a:t>
            </a:r>
          </a:p>
        </p:txBody>
      </p:sp>
      <p:pic>
        <p:nvPicPr>
          <p:cNvPr id="2050" name="Picture 2" descr="C:\Users\egraziane\Documents\Efeitos da Emenda 95 2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712968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91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717032"/>
            <a:ext cx="8229600" cy="2232248"/>
          </a:xfrm>
        </p:spPr>
        <p:txBody>
          <a:bodyPr>
            <a:normAutofit fontScale="62500" lnSpcReduction="20000"/>
          </a:bodyPr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pPr marL="109728" indent="0">
              <a:buNone/>
            </a:pP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Tabela elaborada por Pedro 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Rossi e Esther </a:t>
            </a:r>
            <a:r>
              <a:rPr lang="pt-BR" sz="1800" dirty="0" err="1">
                <a:latin typeface="Arial" panose="020B0604020202020204" pitchFamily="34" charset="0"/>
                <a:cs typeface="Arial" panose="020B0604020202020204" pitchFamily="34" charset="0"/>
              </a:rPr>
              <a:t>Dweck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em artigo denominado </a:t>
            </a:r>
            <a:r>
              <a:rPr lang="pt-BR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Impactos do Novo Regime Fiscal na Saúde e Educação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disponível 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</a:rPr>
              <a:t>em </a:t>
            </a:r>
            <a:r>
              <a:rPr lang="pt-BR" sz="1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</a:t>
            </a:r>
            <a:r>
              <a:rPr lang="pt-BR" sz="18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www.scielo.br/pdf/csp/v32n12/1678-4464-csp-32-12-e00194316.pdf</a:t>
            </a:r>
            <a:endParaRPr lang="pt-BR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>
              <a:buNone/>
            </a:pPr>
            <a:endParaRPr lang="pt-BR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ctr"/>
            <a:r>
              <a:rPr lang="pt-BR" sz="3000" dirty="0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Piso deslizante</a:t>
            </a:r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egraziane\Downloads\image (4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23636"/>
            <a:ext cx="8352928" cy="408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15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92671" y="116632"/>
            <a:ext cx="8687941" cy="851694"/>
          </a:xfrm>
        </p:spPr>
        <p:txBody>
          <a:bodyPr>
            <a:normAutofit fontScale="90000"/>
          </a:bodyPr>
          <a:lstStyle/>
          <a:p>
            <a:pPr algn="ctr"/>
            <a:r>
              <a:rPr lang="pt-BR" sz="3000" dirty="0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Decreto de contingenciamento nos dá pistas...</a:t>
            </a:r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57150"/>
            <a:ext cx="8136904" cy="488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913732"/>
            <a:ext cx="7056783" cy="1944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538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000" dirty="0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Dever de gasto mínimo material em </a:t>
            </a:r>
            <a:r>
              <a:rPr lang="pt-BR" sz="3000" dirty="0" err="1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ASPS’s</a:t>
            </a:r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Gasto mínimo contábil-formal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Gasto mínimo material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just"/>
            <a:r>
              <a:rPr lang="pt-B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Gasto formal desconhece o planejamento setorial  e as obrigações constitucionais legais de fazer, a despeito de cumprir as fronteiras do permitido e vedado dos </a:t>
            </a:r>
            <a:r>
              <a:rPr lang="pt-BR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arts</a:t>
            </a:r>
            <a:r>
              <a:rPr lang="pt-B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3º e 4º da LC 141/2012</a:t>
            </a:r>
            <a:endParaRPr lang="pt-B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Gasto material leva em conta a </a:t>
            </a:r>
            <a:r>
              <a:rPr lang="pt-BR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pactuação</a:t>
            </a:r>
            <a:r>
              <a:rPr lang="pt-B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CIT e na CIB, bem como retoma a série histórica de demandas judiciais, cumpre as ressalvas ao RAG do controle social e respeita o planejamento setorial da saúde</a:t>
            </a:r>
            <a:endParaRPr lang="pt-B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12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sz="3000" dirty="0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Desafios mais prementes para a </a:t>
            </a:r>
            <a:r>
              <a:rPr lang="pt-BR" sz="3000" dirty="0" err="1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macrojustiça</a:t>
            </a:r>
            <a:r>
              <a:rPr lang="pt-BR" sz="3000" dirty="0" smtClean="0">
                <a:solidFill>
                  <a:srgbClr val="CD6815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da política pública de saúde</a:t>
            </a:r>
            <a:endParaRPr lang="pt-BR" sz="3000" dirty="0">
              <a:solidFill>
                <a:srgbClr val="CD6815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Texto 5"/>
          <p:cNvSpPr>
            <a:spLocks noGrp="1"/>
          </p:cNvSpPr>
          <p:nvPr>
            <p:ph type="body" idx="1"/>
          </p:nvPr>
        </p:nvSpPr>
        <p:spPr>
          <a:xfrm>
            <a:off x="467544" y="5877272"/>
            <a:ext cx="4040188" cy="762000"/>
          </a:xfrm>
        </p:spPr>
        <p:txBody>
          <a:bodyPr>
            <a:normAutofit/>
          </a:bodyPr>
          <a:lstStyle/>
          <a:p>
            <a:pPr algn="ctr"/>
            <a:r>
              <a:rPr lang="pt-BR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Subfinanciamento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half" idx="3"/>
          </p:nvPr>
        </p:nvSpPr>
        <p:spPr>
          <a:xfrm>
            <a:off x="4644008" y="5877272"/>
            <a:ext cx="4041775" cy="762000"/>
          </a:xfrm>
        </p:spPr>
        <p:txBody>
          <a:bodyPr/>
          <a:lstStyle/>
          <a:p>
            <a:pPr algn="ctr"/>
            <a:r>
              <a:rPr lang="pt-BR" b="1" dirty="0" smtClean="0">
                <a:latin typeface="Arial" panose="020B0604020202020204" pitchFamily="34" charset="0"/>
                <a:cs typeface="Arial" panose="020B0604020202020204" pitchFamily="34" charset="0"/>
              </a:rPr>
              <a:t>Gestão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spaço Reservado para Conteúdo 6"/>
          <p:cNvSpPr>
            <a:spLocks noGrp="1"/>
          </p:cNvSpPr>
          <p:nvPr>
            <p:ph sz="quarter" idx="2"/>
          </p:nvPr>
        </p:nvSpPr>
        <p:spPr>
          <a:xfrm>
            <a:off x="251520" y="1268760"/>
            <a:ext cx="4392488" cy="4392488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pt-BR" sz="17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Conter o retrocesso no piso dado pelo art. 110 do ADCT, introduzido pela EC 95/2016 (riscos no decreto de programação financeira)</a:t>
            </a:r>
          </a:p>
          <a:p>
            <a:pPr algn="just">
              <a:spcBef>
                <a:spcPts val="0"/>
              </a:spcBef>
            </a:pPr>
            <a:r>
              <a:rPr lang="pt-BR" sz="17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Déficits sobretudo estaduais de aplicação e o piso de 13,2% (?) da RCL em 2016 da União – medida cautelar na ADI 5595 ainda precisa ser confirmada</a:t>
            </a:r>
          </a:p>
          <a:p>
            <a:pPr algn="just">
              <a:spcBef>
                <a:spcPts val="0"/>
              </a:spcBef>
            </a:pPr>
            <a:r>
              <a:rPr lang="pt-BR" sz="17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Força vinculante da </a:t>
            </a:r>
            <a:r>
              <a:rPr lang="pt-BR" sz="175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pactuação</a:t>
            </a:r>
            <a:r>
              <a:rPr lang="pt-BR" sz="17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CIT e CIB</a:t>
            </a:r>
          </a:p>
          <a:p>
            <a:pPr algn="just">
              <a:spcBef>
                <a:spcPts val="0"/>
              </a:spcBef>
            </a:pPr>
            <a:r>
              <a:rPr lang="pt-BR" sz="175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Encampação do objeto das ASPS pela União nos estados sob recuperação fiscal (LC 159/2017), para assegurar a continuidade dos serviços – intervenção só na segurança pública?</a:t>
            </a:r>
            <a:endParaRPr lang="pt-BR" sz="17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4"/>
          </p:nvPr>
        </p:nvSpPr>
        <p:spPr>
          <a:xfrm>
            <a:off x="4716016" y="1340768"/>
            <a:ext cx="3970784" cy="4392488"/>
          </a:xfrm>
        </p:spPr>
        <p:txBody>
          <a:bodyPr>
            <a:normAutofit/>
          </a:bodyPr>
          <a:lstStyle/>
          <a:p>
            <a:pPr algn="just"/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Tempestividade dos duodécimos</a:t>
            </a:r>
          </a:p>
          <a:p>
            <a:pPr algn="just"/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 pela gestão dos recursos e disponibilidade financeira real no Fundo de Saúde</a:t>
            </a:r>
          </a:p>
          <a:p>
            <a:pPr algn="just"/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Quadro de pessoal: seleção, remuneração e capacitação</a:t>
            </a:r>
          </a:p>
          <a:p>
            <a:pPr algn="just"/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Excesso de </a:t>
            </a:r>
            <a:r>
              <a:rPr lang="pt-BR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HPP’s</a:t>
            </a:r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falta de regionalização</a:t>
            </a:r>
          </a:p>
          <a:p>
            <a:pPr algn="just"/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Controle da Terceirização</a:t>
            </a:r>
          </a:p>
          <a:p>
            <a:pPr algn="just"/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Acompanhamento das metas físicas e financeiras do planejamento setorial</a:t>
            </a:r>
          </a:p>
          <a:p>
            <a:pPr algn="just"/>
            <a:r>
              <a:rPr lang="pt-BR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Aperfeiçoamento do SIOPS</a:t>
            </a:r>
          </a:p>
        </p:txBody>
      </p:sp>
    </p:spTree>
    <p:extLst>
      <p:ext uri="{BB962C8B-B14F-4D97-AF65-F5344CB8AC3E}">
        <p14:creationId xmlns:p14="http://schemas.microsoft.com/office/powerpoint/2010/main" val="133188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643782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Algumas das agendas de custeio mais prementes para a governança federativa do SUS</a:t>
            </a:r>
            <a:endParaRPr lang="pt-BR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1187152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dirty="0" smtClean="0"/>
              <a:t>Déficit federal de aplicação em ASPS em 2016 de </a:t>
            </a:r>
            <a:r>
              <a:rPr lang="pt-BR" smtClean="0"/>
              <a:t>R$2,574 bilhões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1187152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pt-BR" dirty="0" smtClean="0"/>
              <a:t>Congelamento do piso federal e falseamento da execução orçamentária – risco de limbo fiscal de cerca de R$20 bilhões para o SUS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060848"/>
            <a:ext cx="4040188" cy="3325209"/>
          </a:xfrm>
        </p:spPr>
        <p:txBody>
          <a:bodyPr>
            <a:normAutofit/>
          </a:bodyPr>
          <a:lstStyle/>
          <a:p>
            <a:r>
              <a:rPr lang="pt-BR" sz="3000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http://www.conjur.com.br/2017-abr-30/governo-nao-aplicou-minimo-saude-2016-mp-contas</a:t>
            </a:r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32856"/>
            <a:ext cx="4041775" cy="3253201"/>
          </a:xfrm>
        </p:spPr>
        <p:txBody>
          <a:bodyPr>
            <a:normAutofit lnSpcReduction="10000"/>
          </a:bodyPr>
          <a:lstStyle/>
          <a:p>
            <a:r>
              <a:rPr lang="pt-BR" sz="3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www.conjur.com.br/2017-abr-25/contas-vista-minimos-minorados-iminencia-congelamento-20-anos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170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rgbClr val="CD6815"/>
                </a:solidFill>
                <a:latin typeface="Arial Black" pitchFamily="34" charset="0"/>
              </a:rPr>
              <a:t>Uma excelente síntese para o nosso momento: parecer do PGR na ADI 5595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8496944" cy="5223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125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pPr algn="ctr"/>
            <a:r>
              <a:rPr lang="pt-BR" sz="2800" dirty="0">
                <a:solidFill>
                  <a:srgbClr val="CD6815"/>
                </a:solidFill>
                <a:latin typeface="Arial Black" pitchFamily="34" charset="0"/>
              </a:rPr>
              <a:t>Crise </a:t>
            </a:r>
            <a: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  <a:t>fiscal</a:t>
            </a:r>
            <a:r>
              <a:rPr lang="pt-BR" sz="2800" dirty="0">
                <a:solidFill>
                  <a:srgbClr val="CD6815"/>
                </a:solidFill>
                <a:latin typeface="Arial Black" pitchFamily="34" charset="0"/>
              </a:rPr>
              <a:t> </a:t>
            </a:r>
            <a:r>
              <a:rPr lang="pt-BR" sz="2800" dirty="0" smtClean="0">
                <a:solidFill>
                  <a:srgbClr val="CD6815"/>
                </a:solidFill>
                <a:latin typeface="Arial Black" pitchFamily="34" charset="0"/>
              </a:rPr>
              <a:t>e Emenda 95/2016</a:t>
            </a:r>
            <a:endParaRPr lang="pt-BR" sz="2800" dirty="0">
              <a:solidFill>
                <a:srgbClr val="CD6815"/>
              </a:solidFill>
              <a:latin typeface="Arial Black" pitchFamily="34" charset="0"/>
            </a:endParaRP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8514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pt-BR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Legado do Acórdão TCU nº 2888/2015: precisamos urgentemente reclamar o acesso à informação sobre volume total de repasses </a:t>
            </a:r>
            <a:r>
              <a:rPr lang="pt-BR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pactuado</a:t>
            </a:r>
            <a:r>
              <a:rPr lang="pt-BR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para cada município e para cada Estado, na forma do art. 17, § 3º da LC 141/2012, com base em duas premissas:</a:t>
            </a:r>
          </a:p>
          <a:p>
            <a:pPr marL="1138428" indent="-1028700" algn="just">
              <a:buAutoNum type="romanUcParenR"/>
            </a:pPr>
            <a:r>
              <a:rPr lang="pt-BR" sz="4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Pactuação</a:t>
            </a:r>
            <a:r>
              <a:rPr lang="pt-BR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induz planejamento federativo e gera obrigações recíprocas no custeio do SUS, até para que seja possível a previsão orçamentária realista dos entes </a:t>
            </a:r>
            <a:r>
              <a:rPr lang="pt-BR" sz="40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subnacionais</a:t>
            </a:r>
            <a:r>
              <a:rPr lang="pt-BR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do seu custeio;</a:t>
            </a:r>
          </a:p>
          <a:p>
            <a:pPr marL="1138428" indent="-1028700" algn="just">
              <a:buAutoNum type="romanUcParenR"/>
            </a:pPr>
            <a:r>
              <a:rPr lang="pt-BR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 transparência ativa é dever dado pela LAI e pela CR/1988 em torno do postulado da publicidade.</a:t>
            </a:r>
          </a:p>
          <a:p>
            <a:pPr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512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sz="1500" dirty="0" smtClean="0"/>
          </a:p>
          <a:p>
            <a:pPr>
              <a:buNone/>
            </a:pPr>
            <a:endParaRPr lang="pt-BR" sz="1500" dirty="0" smtClean="0"/>
          </a:p>
          <a:p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sz="10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pt-BR" sz="1000" dirty="0" smtClean="0">
                <a:latin typeface="Arial" pitchFamily="34" charset="0"/>
                <a:cs typeface="Arial" pitchFamily="34" charset="0"/>
              </a:rPr>
              <a:t>        </a:t>
            </a:r>
          </a:p>
          <a:p>
            <a:pPr>
              <a:buNone/>
            </a:pPr>
            <a:r>
              <a:rPr lang="pt-BR" sz="1000" dirty="0" smtClean="0">
                <a:latin typeface="Arial" pitchFamily="34" charset="0"/>
                <a:cs typeface="Arial" pitchFamily="34" charset="0"/>
              </a:rPr>
              <a:t>	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634082"/>
          </a:xfrm>
        </p:spPr>
        <p:txBody>
          <a:bodyPr>
            <a:normAutofit/>
          </a:bodyPr>
          <a:lstStyle/>
          <a:p>
            <a:pPr algn="ctr"/>
            <a:r>
              <a:rPr lang="pt-BR" sz="3000" dirty="0" smtClean="0">
                <a:solidFill>
                  <a:srgbClr val="CD6815"/>
                </a:solidFill>
                <a:latin typeface="Arial Black" pitchFamily="34" charset="0"/>
              </a:rPr>
              <a:t>Piso ou teto?</a:t>
            </a:r>
            <a:endParaRPr lang="pt-BR" sz="3000" dirty="0">
              <a:solidFill>
                <a:srgbClr val="CD6815"/>
              </a:solidFill>
              <a:latin typeface="Arial Black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95536" y="836712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5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pt-BR" sz="2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que se está a descortinar, na quadra atual e de modo cada vez mais evidente, é a </a:t>
            </a:r>
            <a:r>
              <a:rPr lang="pt-B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ocorrência de uma progressiva estagnação no que diz com o gasto federal em saúde pública, de modo a desnudar — ainda mais com o novo regramento introduzido pela Emenda 86/2015 </a:t>
            </a:r>
            <a:r>
              <a:rPr lang="pt-BR" sz="2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[e também na EC 95/2016]</a:t>
            </a:r>
            <a:r>
              <a:rPr lang="pt-BR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— que o que deveria ser o piso em verdade sempre funcionou primordialmente como teto</a:t>
            </a:r>
            <a:r>
              <a:rPr lang="pt-BR" sz="2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pt-BR" sz="2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5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Que o direito fundamental à saúde merece mais é algo que nos parece evidente e está na hora de abrirmos os olhos para tal fenômeno.”</a:t>
            </a:r>
          </a:p>
          <a:p>
            <a:pPr algn="just"/>
            <a:endParaRPr lang="pt-BR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PINTO, Élida Graziane; SARLET, Ingo Wolfgang. Regime previsto na EC 86/2015 deve ser piso e não o teto de gasto em saúde. </a:t>
            </a:r>
            <a:r>
              <a:rPr lang="pt-BR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Consultor Jurídico</a:t>
            </a:r>
            <a:r>
              <a:rPr lang="pt-BR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24/03/2015. Disponível em [http://www.conjur.com.br/2015-mar-24/gasto-saude-previsto-ec-862015-piso-nao-teto] Acesso em 18/04/2015</a:t>
            </a:r>
            <a:endParaRPr lang="pt-BR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82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1268760"/>
            <a:ext cx="8389560" cy="5040560"/>
          </a:xfrm>
        </p:spPr>
        <p:txBody>
          <a:bodyPr>
            <a:noAutofit/>
          </a:bodyPr>
          <a:lstStyle/>
          <a:p>
            <a:pPr algn="just"/>
            <a: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  <a:t>Desafios para a macrojustiça do direito à saúde e para o equilíbrio do seu custeio federativo</a:t>
            </a:r>
            <a:b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500" dirty="0" smtClean="0">
                <a:solidFill>
                  <a:srgbClr val="CD6815"/>
                </a:solidFill>
                <a:latin typeface="Arial" pitchFamily="34" charset="0"/>
                <a:cs typeface="Arial" pitchFamily="34" charset="0"/>
              </a:rPr>
              <a:t>1) </a:t>
            </a:r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Chamamento à lide e direito de regresso dos Estados e municípios contra a União pelo quanto suportaram isoladamente de demandas judiciais, no âmbito da responsabilidade solidária que rege a matéria, em casos de medicamentos, produtos e procedimentos não incorporados às diretrizes terapêuticas e aos protocolos clínicos do SUS, bem como não incluídos nas listas oficiais (RENAME e RENASES) – debate necessário na audiência pública do CNJ </a:t>
            </a:r>
            <a:r>
              <a:rPr lang="pt-BR" sz="2200" b="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do dia 11/12/2017: </a:t>
            </a:r>
            <a:r>
              <a:rPr lang="pt-BR" sz="2200" b="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http://</a:t>
            </a:r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cnj.jus.br/programas-e-acoes/forum-da-saude/audiencia-publica</a:t>
            </a:r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;</a:t>
            </a:r>
            <a:b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pt-BR" sz="2200" dirty="0" smtClean="0">
                <a:solidFill>
                  <a:srgbClr val="CD6815"/>
                </a:solidFill>
                <a:latin typeface="Arial" pitchFamily="34" charset="0"/>
                <a:cs typeface="Arial" pitchFamily="34" charset="0"/>
              </a:rPr>
              <a:t>2) </a:t>
            </a:r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Fixar a justa interpretação do art. 30, VII da CR/1988 (cooperação técnica e financeira da União e dos Estados para a execução dos serviços de saúde pelos municípios) e do art. 35, VII da Lei Orgânica do SUS		 .</a:t>
            </a:r>
            <a:b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pt-BR" sz="25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pt-BR" sz="25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pt-BR" sz="2500" b="0" dirty="0"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76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1556792"/>
            <a:ext cx="8389560" cy="4752528"/>
          </a:xfrm>
        </p:spPr>
        <p:txBody>
          <a:bodyPr>
            <a:noAutofit/>
          </a:bodyPr>
          <a:lstStyle/>
          <a:p>
            <a:pPr algn="just"/>
            <a:endParaRPr lang="pt-BR" sz="2500" b="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2" y="-1376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81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2204864"/>
            <a:ext cx="8389560" cy="4104456"/>
          </a:xfrm>
        </p:spPr>
        <p:txBody>
          <a:bodyPr>
            <a:noAutofit/>
          </a:bodyPr>
          <a:lstStyle/>
          <a:p>
            <a:pPr algn="just"/>
            <a:endParaRPr lang="pt-BR" sz="2500" b="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142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389560" cy="6192688"/>
          </a:xfrm>
        </p:spPr>
        <p:txBody>
          <a:bodyPr>
            <a:noAutofit/>
          </a:bodyPr>
          <a:lstStyle/>
          <a:p>
            <a: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  <a:t>Desafios para a </a:t>
            </a:r>
            <a:r>
              <a:rPr lang="pt-BR" sz="2500" dirty="0" err="1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  <a:t>macrojustiça</a:t>
            </a:r>
            <a: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  <a:t> do direito à saúde e para o equilíbrio do seu custeio federativo (continuação)</a:t>
            </a:r>
            <a:b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</a:br>
            <a:r>
              <a:rPr lang="pt-BR" sz="24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pt-BR" sz="2400" b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pt-BR" sz="24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Exigir os critérios de rateio para a progressiva redução das disparidades regionais (no que se incluem os “impactos </a:t>
            </a:r>
            <a:r>
              <a:rPr lang="pt-BR" sz="2400" b="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desalocativos</a:t>
            </a:r>
            <a:r>
              <a:rPr lang="pt-BR" sz="24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” da </a:t>
            </a:r>
            <a:r>
              <a:rPr lang="pt-BR" sz="2400" b="0" dirty="0" err="1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judicialização</a:t>
            </a:r>
            <a:r>
              <a:rPr lang="pt-BR" sz="24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da saúde), de que trata o art. 198, § 3º, inciso II da CR/1988.</a:t>
            </a:r>
            <a:br>
              <a:rPr lang="pt-BR" sz="24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pt-BR" sz="24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pt-BR" sz="24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pt-BR" sz="2400" b="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É preciso </a:t>
            </a:r>
            <a:r>
              <a:rPr lang="pt-BR" sz="2400" dirty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mudar o fluxo da </a:t>
            </a:r>
            <a:r>
              <a:rPr lang="pt-BR" sz="2400" dirty="0" err="1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judicialização</a:t>
            </a:r>
            <a:r>
              <a:rPr lang="pt-BR" sz="2400" dirty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da saúde </a:t>
            </a:r>
            <a:r>
              <a:rPr lang="pt-BR" sz="2400" dirty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para, no mínimo, impor à União maiores ônus argumentativos para suas omissões e atrasos quanto à efetividade do direito à saúde e para sua trajetória de redução proporcional no custeio do SUS</a:t>
            </a:r>
            <a:r>
              <a:rPr lang="pt-BR" sz="24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lang="pt-BR" sz="25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pt-BR" sz="25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pt-BR" sz="25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br>
              <a:rPr lang="pt-BR" sz="2500" b="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pt-BR" sz="2500" b="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67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260648"/>
            <a:ext cx="8389560" cy="6048672"/>
          </a:xfrm>
        </p:spPr>
        <p:txBody>
          <a:bodyPr>
            <a:noAutofit/>
          </a:bodyPr>
          <a:lstStyle/>
          <a:p>
            <a:pPr algn="ctr"/>
            <a:r>
              <a:rPr lang="pt-BR" sz="30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pt-BR" sz="30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30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Vedação de retrocesso como vedação de estagnação imotivada</a:t>
            </a:r>
            <a:r>
              <a:rPr lang="pt-BR" sz="24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pt-BR" sz="24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4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pt-BR" sz="24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BR" sz="24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pt-BR" sz="2400" dirty="0" smtClean="0">
                <a:solidFill>
                  <a:srgbClr val="CD681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r>
              <a:rPr lang="pt-PT" sz="3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O princípio da vedação de retrocesso para os direitos à saúde e à educação já não se situa estritamente no patamar de vedação de extinção ou redução deliberada do arranjo, mas também inclui e exige a proibição de estagnação ou restrição interpretativa que lhe retire a possibilidade de progredir.</a:t>
            </a:r>
            <a:r>
              <a:rPr lang="pt-B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  <a:t/>
            </a:r>
            <a:br>
              <a:rPr lang="pt-BR" sz="2500" dirty="0" smtClean="0">
                <a:solidFill>
                  <a:srgbClr val="CD6815"/>
                </a:solidFill>
                <a:latin typeface="Arial Black" pitchFamily="34" charset="0"/>
                <a:cs typeface="Arial" pitchFamily="34" charset="0"/>
              </a:rPr>
            </a:br>
            <a:endParaRPr lang="pt-BR" sz="2500" b="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426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3356992"/>
            <a:ext cx="8229600" cy="2439144"/>
          </a:xfrm>
        </p:spPr>
        <p:txBody>
          <a:bodyPr>
            <a:normAutofit/>
          </a:bodyPr>
          <a:lstStyle/>
          <a:p>
            <a:pPr algn="r"/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Obrigada!</a:t>
            </a:r>
            <a:b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pt-BR" sz="28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pt-BR" sz="28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egraziane@tce.sp.gov.br</a:t>
            </a:r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  <a:hlinkClick r:id="rId3"/>
              </a:rPr>
              <a:t>http://www.financiamentodosdireitosfundamentais.com/</a:t>
            </a:r>
            <a:r>
              <a:rPr lang="pt-BR" sz="2200" b="0" dirty="0" smtClean="0">
                <a:solidFill>
                  <a:srgbClr val="00206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1538</TotalTime>
  <Words>2419</Words>
  <Application>Microsoft Office PowerPoint</Application>
  <PresentationFormat>Apresentação na tela (4:3)</PresentationFormat>
  <Paragraphs>196</Paragraphs>
  <Slides>45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46" baseType="lpstr">
      <vt:lpstr>Concurso</vt:lpstr>
      <vt:lpstr>Macrojustiça orçamentária e descompasso federativo no financiamento do SUS  um debate sobre os efeitos da Emenda 95/2016  e o “Estado de Coisas Inconstitucional” na  política pública de saúde</vt:lpstr>
      <vt:lpstr>Trajetória errática do dever de custeio adequado do direito à saúde na CR/1988</vt:lpstr>
      <vt:lpstr>Trajetória errática do dever de custeio adequado do direito à saúde na CR/1988</vt:lpstr>
      <vt:lpstr>Trajetória errática do dever de custeio adequado do direito à saúde na CR/1988</vt:lpstr>
      <vt:lpstr>Trajetória errática do dever de custeio adequado do direito à saúde na CR/1988</vt:lpstr>
      <vt:lpstr>Trajetória errática do dever de custeio adequado do direito à saúde na CR/1988</vt:lpstr>
      <vt:lpstr>ADI 5595 e o  direito a ter o custeio  constitucionalmente adequado  de direitos em tempos de crise fiscal</vt:lpstr>
      <vt:lpstr>ADI 5595 e o  déficit de 2016</vt:lpstr>
      <vt:lpstr>Mudança de indexador  dos pisos em educação e saúde  em tempos de EC 95/2016: risco fiscal e insegurança jurídica</vt:lpstr>
      <vt:lpstr>Emenda 95/2016 e limbo jurídico dos restos a pagar: interpretação adequada dos arts. 24 e 25 da LC 141/2012</vt:lpstr>
      <vt:lpstr>Emenda 95/2016 e limbo jurídico dos restos a pagar: interpretação adequada dos arts. 24 e 25 da LC 141/2012</vt:lpstr>
      <vt:lpstr>Emenda 95/2016 e limbo jurídico dos restos a pagar: interpretação adequada dos arts. 24 e 25 da LC 141/2012</vt:lpstr>
      <vt:lpstr>Emenda 95/2016 e  limbo jurídico dos restos a pagar</vt:lpstr>
      <vt:lpstr>Restos a pagar são precatórios  sem correção monetária</vt:lpstr>
      <vt:lpstr>Restos a pagar:  um problema histórico</vt:lpstr>
      <vt:lpstr>Horror jurídico e horror econômico  nos quase 30 anos da Constituição de 1988</vt:lpstr>
      <vt:lpstr>Regressividade federal no custeio do SUS dá causa a uma guerra fiscal de despesas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Regressividade federal no custeio do SUS dá causa a uma guerra fiscal de despesas</vt:lpstr>
      <vt:lpstr>Regressividade proporcional aferida pelo IPEA (TD nº 1846, de julho de 2013)</vt:lpstr>
      <vt:lpstr>Tribunal de Contas da União  TC 032.624/2013-1 (Relatório Sistêmico de Fiscalização da Saúde – FISCSAÚDE) </vt:lpstr>
      <vt:lpstr>Tribunal de Contas da União  TC 032.624/2013-1 (Relatório Sistêmico de Fiscalização da Saúde – FISCSAÚDE)</vt:lpstr>
      <vt:lpstr>Tribunal de Contas da União  TC 032.624/2013-1 (Relatório Sistêmico de Fiscalização da Saúde – FISCSAÚDE), relatado pelo Ministro Benjamin Zymler e votado em 26/03/2014</vt:lpstr>
      <vt:lpstr>Autorizado/ Executado: R$ 20,9 bilhões a menos de 2008 a 2012, segundo o TCU e assumido pelo Ministério da Saúde</vt:lpstr>
      <vt:lpstr>Consequências da Emenda 95/2016</vt:lpstr>
      <vt:lpstr>Piso deslizante</vt:lpstr>
      <vt:lpstr>Decreto de contingenciamento nos dá pistas...</vt:lpstr>
      <vt:lpstr>Dever de gasto mínimo material em ASPS’s</vt:lpstr>
      <vt:lpstr>Desafios mais prementes para a macrojustiça da política pública de saúde</vt:lpstr>
      <vt:lpstr>Algumas das agendas de custeio mais prementes para a governança federativa do SUS</vt:lpstr>
      <vt:lpstr>Uma excelente síntese para o nosso momento: parecer do PGR na ADI 5595</vt:lpstr>
      <vt:lpstr>Crise fiscal e Emenda 95/2016</vt:lpstr>
      <vt:lpstr>Piso ou teto?</vt:lpstr>
      <vt:lpstr>Desafios para a macrojustiça do direito à saúde e para o equilíbrio do seu custeio federativo 1) Chamamento à lide e direito de regresso dos Estados e municípios contra a União pelo quanto suportaram isoladamente de demandas judiciais, no âmbito da responsabilidade solidária que rege a matéria, em casos de medicamentos, produtos e procedimentos não incorporados às diretrizes terapêuticas e aos protocolos clínicos do SUS, bem como não incluídos nas listas oficiais (RENAME e RENASES) – debate necessário na audiência pública do CNJ do dia 11/12/2017: http://cnj.jus.br/programas-e-acoes/forum-da-saude/audiencia-publica ; 2) Fixar a justa interpretação do art. 30, VII da CR/1988 (cooperação técnica e financeira da União e dos Estados para a execução dos serviços de saúde pelos municípios) e do art. 35, VII da Lei Orgânica do SUS   .  </vt:lpstr>
      <vt:lpstr>Apresentação do PowerPoint</vt:lpstr>
      <vt:lpstr>Apresentação do PowerPoint</vt:lpstr>
      <vt:lpstr>Desafios para a macrojustiça do direito à saúde e para o equilíbrio do seu custeio federativo (continuação)  3) Exigir os critérios de rateio para a progressiva redução das disparidades regionais (no que se incluem os “impactos desalocativos” da judicialização da saúde), de que trata o art. 198, § 3º, inciso II da CR/1988.  É preciso mudar o fluxo da judicialização da saúde para, no mínimo, impor à União maiores ônus argumentativos para suas omissões e atrasos quanto à efetividade do direito à saúde e para sua trajetória de redução proporcional no custeio do SUS.   </vt:lpstr>
      <vt:lpstr> Vedação de retrocesso como vedação de estagnação imotivada   O princípio da vedação de retrocesso para os direitos à saúde e à educação já não se situa estritamente no patamar de vedação de extinção ou redução deliberada do arranjo, mas também inclui e exige a proibição de estagnação ou restrição interpretativa que lhe retire a possibilidade de progredir.   </vt:lpstr>
      <vt:lpstr>Obrigada!  egraziane@tce.sp.gov.br http://www.financiamentodosdireitosfundamentais.com/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 sobre o Subfinanciamento  Federal da Saúde Pública</dc:title>
  <dc:creator>Elida Graziane Pinto</dc:creator>
  <cp:lastModifiedBy>Elida Graziane Pinto</cp:lastModifiedBy>
  <cp:revision>205</cp:revision>
  <cp:lastPrinted>2016-08-24T17:37:28Z</cp:lastPrinted>
  <dcterms:created xsi:type="dcterms:W3CDTF">2014-07-31T12:04:34Z</dcterms:created>
  <dcterms:modified xsi:type="dcterms:W3CDTF">2018-11-21T11:01:25Z</dcterms:modified>
</cp:coreProperties>
</file>