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3" r:id="rId1"/>
  </p:sldMasterIdLst>
  <p:handoutMasterIdLst>
    <p:handoutMasterId r:id="rId35"/>
  </p:handoutMasterIdLst>
  <p:sldIdLst>
    <p:sldId id="256" r:id="rId2"/>
    <p:sldId id="257" r:id="rId3"/>
    <p:sldId id="287" r:id="rId4"/>
    <p:sldId id="288" r:id="rId5"/>
    <p:sldId id="275" r:id="rId6"/>
    <p:sldId id="276" r:id="rId7"/>
    <p:sldId id="278" r:id="rId8"/>
    <p:sldId id="277" r:id="rId9"/>
    <p:sldId id="286" r:id="rId10"/>
    <p:sldId id="279" r:id="rId11"/>
    <p:sldId id="280" r:id="rId12"/>
    <p:sldId id="281" r:id="rId13"/>
    <p:sldId id="282" r:id="rId14"/>
    <p:sldId id="283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84" r:id="rId31"/>
    <p:sldId id="285" r:id="rId32"/>
    <p:sldId id="273" r:id="rId33"/>
    <p:sldId id="274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/>
    <p:restoredTop sz="50000" autoAdjust="0"/>
  </p:normalViewPr>
  <p:slideViewPr>
    <p:cSldViewPr snapToGrid="0" snapToObjects="1">
      <p:cViewPr varScale="1">
        <p:scale>
          <a:sx n="90" d="100"/>
          <a:sy n="90" d="100"/>
        </p:scale>
        <p:origin x="203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12BB5-8826-D547-BF72-A15F08938669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11A6A-3D0A-A04E-B4A2-3A39205FF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18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10/21/18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10/21/18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7E23C8A-05CE-0645-9B95-F5F657CBE181}" type="datetimeFigureOut">
              <a:rPr lang="en-US" smtClean="0"/>
              <a:t>10/21/18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24783BE9-B733-8145-8DE2-FEE0FB6F6155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cinegnose.blogspot.com.br/2013/10/a-bomba-semiotica-do-resgate-dos-caes.htm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32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023724"/>
            <a:ext cx="9144000" cy="1834275"/>
          </a:xfrm>
          <a:prstGeom prst="rect">
            <a:avLst/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27505" y="4935520"/>
            <a:ext cx="71617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  <a:latin typeface="Helvetica"/>
                <a:cs typeface="Helvetica"/>
              </a:rPr>
              <a:t>GUERRA HÍBRIDA E BOMBAS SEMIÓTICAS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0500" y="6364047"/>
            <a:ext cx="354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Helvetica"/>
                <a:cs typeface="Helvetica"/>
              </a:rPr>
              <a:t>Prof. Wilson Ferreira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73" y="211694"/>
            <a:ext cx="3287607" cy="96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04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7264BFA-809B-8A42-AB7E-14050B221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469" y="525046"/>
            <a:ext cx="6234906" cy="470735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034F34E-ABF9-B847-85EA-D58476287A5B}"/>
              </a:ext>
            </a:extLst>
          </p:cNvPr>
          <p:cNvSpPr txBox="1"/>
          <p:nvPr/>
        </p:nvSpPr>
        <p:spPr>
          <a:xfrm>
            <a:off x="751668" y="5486400"/>
            <a:ext cx="7463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Convergência tecnológica: plataformas transformam-se em mídia</a:t>
            </a:r>
          </a:p>
        </p:txBody>
      </p:sp>
    </p:spTree>
    <p:extLst>
      <p:ext uri="{BB962C8B-B14F-4D97-AF65-F5344CB8AC3E}">
        <p14:creationId xmlns:p14="http://schemas.microsoft.com/office/powerpoint/2010/main" val="175603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4D508D6-A7AC-7D40-B4C2-646D28771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72" t="-332" r="10300" b="332"/>
          <a:stretch/>
        </p:blipFill>
        <p:spPr>
          <a:xfrm>
            <a:off x="142871" y="957262"/>
            <a:ext cx="3071813" cy="430053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C371F8B-367A-8A4A-A838-CBBEE2E68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109" y="1319212"/>
            <a:ext cx="2779052" cy="393858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519DED0-8FCE-3546-BA2C-AED0CAC98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399" y="957262"/>
            <a:ext cx="2794000" cy="430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D0E4B0F-8E07-3E4F-A076-95EEEEA89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21" b="-5468"/>
          <a:stretch/>
        </p:blipFill>
        <p:spPr>
          <a:xfrm>
            <a:off x="1910159" y="542925"/>
            <a:ext cx="5323682" cy="367187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E6A0F92-9366-D64A-ACD1-604650341FDB}"/>
              </a:ext>
            </a:extLst>
          </p:cNvPr>
          <p:cNvSpPr txBox="1"/>
          <p:nvPr/>
        </p:nvSpPr>
        <p:spPr>
          <a:xfrm>
            <a:off x="1039091" y="6488668"/>
            <a:ext cx="706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+mj-lt"/>
              </a:rPr>
              <a:t>O Que é Comunicação?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DBD6AFE-94FD-E44D-90B1-3B8484C44757}"/>
              </a:ext>
            </a:extLst>
          </p:cNvPr>
          <p:cNvSpPr txBox="1"/>
          <p:nvPr/>
        </p:nvSpPr>
        <p:spPr>
          <a:xfrm>
            <a:off x="100012" y="4157648"/>
            <a:ext cx="89296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Não existe comunicação 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 posteriori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A posteriori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Semiótica, Linguística ou Sociologia da Comunicação – o estudo da comunicação depois que ela ocorreu. Comunicação é o aqui e agora, efeito performático, o fenômeno, o acontecimento. A extrema direita rapidamente compreendeu que a comunicação não é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conteudista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propositiva. É cognitiva – criação de climas de opinião, percepções, atmosferas. Criar bombas semióticas que destruam a </a:t>
            </a:r>
            <a:r>
              <a:rPr lang="pt-BR" i="1" dirty="0" err="1">
                <a:latin typeface="Arial" panose="020B0604020202020204" pitchFamily="34" charset="0"/>
                <a:cs typeface="Arial" panose="020B0604020202020204" pitchFamily="34" charset="0"/>
              </a:rPr>
              <a:t>factualidade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, crie polaridades e reforcem predisposições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92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CAABE61-FCC0-6244-8F65-0EE42BFC7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57" y="761207"/>
            <a:ext cx="8286285" cy="49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38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FCCFA8-5911-464D-A7C7-2421D852D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1" y="755218"/>
            <a:ext cx="7550944" cy="500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34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B60A758-6B4A-054B-96C3-01DA15547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0" y="457200"/>
            <a:ext cx="4355782" cy="32702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8D31F28-4E94-8242-8870-7878F09FFA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417" b="12708"/>
          <a:stretch/>
        </p:blipFill>
        <p:spPr>
          <a:xfrm>
            <a:off x="4417696" y="656430"/>
            <a:ext cx="4540568" cy="287178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736A56E-82C7-884F-AF1A-7ACE788B8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0" y="3077369"/>
            <a:ext cx="2794000" cy="37084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102C13E-8939-544C-A603-6F7FD4A8A33E}"/>
              </a:ext>
            </a:extLst>
          </p:cNvPr>
          <p:cNvSpPr txBox="1"/>
          <p:nvPr/>
        </p:nvSpPr>
        <p:spPr>
          <a:xfrm>
            <a:off x="349250" y="4271963"/>
            <a:ext cx="270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Modelo Hipodérmico de Propaganda</a:t>
            </a:r>
          </a:p>
        </p:txBody>
      </p:sp>
    </p:spTree>
    <p:extLst>
      <p:ext uri="{BB962C8B-B14F-4D97-AF65-F5344CB8AC3E}">
        <p14:creationId xmlns:p14="http://schemas.microsoft.com/office/powerpoint/2010/main" val="1835642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3378051-F8D8-3243-B731-D287ACF83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109" y="471488"/>
            <a:ext cx="3392041" cy="524033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66A606F-A348-AE41-A567-E2D767EEB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29" y="558978"/>
            <a:ext cx="3672855" cy="51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6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FBAF77-D06A-674B-AC85-F4D6EDD3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/>
              <a:t>Iconificação</a:t>
            </a:r>
            <a:r>
              <a:rPr lang="pt-BR" dirty="0"/>
              <a:t> e massificação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8C34C98-1402-2E47-B8F7-EEE58A1121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1" t="7268" r="5749" b="22529"/>
          <a:stretch/>
        </p:blipFill>
        <p:spPr>
          <a:xfrm>
            <a:off x="371475" y="557213"/>
            <a:ext cx="4547688" cy="208597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79DFC82-386A-2B4D-8B72-005107953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162" y="2788943"/>
            <a:ext cx="4053389" cy="294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27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28567-6670-164A-9567-1E83A3595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Teoria dos efeitos limitados da mídia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681DA4-018F-C743-AF86-78070E7CE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Fator Credibilidade: exposição seletiva + percepção seletiva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Efeito Latente 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Sleeper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Effect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): dissociação emissor/mensagem e memória seletiva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Teoria dos dois níveis 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87921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.jpg">
            <a:extLst>
              <a:ext uri="{FF2B5EF4-FFF2-40B4-BE49-F238E27FC236}">
                <a16:creationId xmlns:a16="http://schemas.microsoft.com/office/drawing/2014/main" id="{D42D9588-DD2E-2E4E-8925-423602045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5507DAD7-71FB-BD4D-BE11-292F76326A2F}"/>
              </a:ext>
            </a:extLst>
          </p:cNvPr>
          <p:cNvSpPr txBox="1">
            <a:spLocks/>
          </p:cNvSpPr>
          <p:nvPr/>
        </p:nvSpPr>
        <p:spPr>
          <a:xfrm>
            <a:off x="428625" y="357188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400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Teoria dos dois níveis </a:t>
            </a:r>
            <a:r>
              <a:rPr lang="en-US" sz="2800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(two step flow)</a:t>
            </a:r>
            <a:endParaRPr lang="pt-BR" sz="2800" kern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07C7BCF7-91D1-7843-A5E3-B80621DC4DE9}"/>
              </a:ext>
            </a:extLst>
          </p:cNvPr>
          <p:cNvSpPr txBox="1">
            <a:spLocks/>
          </p:cNvSpPr>
          <p:nvPr/>
        </p:nvSpPr>
        <p:spPr>
          <a:xfrm>
            <a:off x="0" y="4929174"/>
            <a:ext cx="9072594" cy="19288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Clr>
                <a:schemeClr val="bg1"/>
              </a:buClr>
              <a:buSzPct val="80000"/>
              <a:buFont typeface="Courier New" pitchFamily="49" charset="0"/>
              <a:buChar char="o"/>
              <a:defRPr/>
            </a:pPr>
            <a:r>
              <a:rPr lang="pt-BR" kern="0">
                <a:solidFill>
                  <a:schemeClr val="bg1"/>
                </a:solidFill>
                <a:latin typeface="+mj-lt"/>
              </a:rPr>
              <a:t>Em pesquisas eleitorais  a campanhas presidenciais no EUA descobriu-se o papel desempenhado pelos líderes de opinião de grupos e comunidades. Eles são as verdadeiras mediações entre os meios de comunicação e os indivíduos menos interessados.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buSzPct val="80000"/>
              <a:buFont typeface="Courier New" pitchFamily="49" charset="0"/>
              <a:buChar char="o"/>
              <a:defRPr/>
            </a:pPr>
            <a:r>
              <a:rPr lang="pt-BR" kern="0">
                <a:solidFill>
                  <a:schemeClr val="bg1"/>
                </a:solidFill>
                <a:latin typeface="+mj-lt"/>
              </a:rPr>
              <a:t>Os </a:t>
            </a:r>
            <a:r>
              <a:rPr lang="pt-BR" i="1" kern="0">
                <a:solidFill>
                  <a:schemeClr val="bg1"/>
                </a:solidFill>
                <a:latin typeface="+mj-lt"/>
              </a:rPr>
              <a:t>mass media devem levar em consideração, além </a:t>
            </a:r>
            <a:r>
              <a:rPr lang="pt-BR" kern="0">
                <a:solidFill>
                  <a:schemeClr val="bg1"/>
                </a:solidFill>
                <a:latin typeface="+mj-lt"/>
              </a:rPr>
              <a:t>das técnicas persuasivas, o fator da influência pessoal. Em última instância, estes fluxo sociais locais é que determinam a aceitação dos conteúdos propagados pela mídia.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pt-BR" sz="2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1868FE4-4C24-AA43-8ACF-5C10DE5F1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2205"/>
            <a:ext cx="6076032" cy="354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28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DE0F830-E261-5344-A3DC-F4CBCBA52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49" y="1231400"/>
            <a:ext cx="3613595" cy="433804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605332F-A551-704F-9A6F-C188A35E4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6" y="1259975"/>
            <a:ext cx="4414832" cy="433804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ADEDAB6-B25E-864B-AFBC-ED8238339512}"/>
              </a:ext>
            </a:extLst>
          </p:cNvPr>
          <p:cNvSpPr txBox="1"/>
          <p:nvPr/>
        </p:nvSpPr>
        <p:spPr>
          <a:xfrm>
            <a:off x="4457700" y="2424379"/>
            <a:ext cx="714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BR" sz="9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471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A9DC25D-C981-A841-94BA-EFD89453C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37" y="496887"/>
            <a:ext cx="6410325" cy="457269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2EFDF14-CF4F-484D-93C5-F04C2A9E7E1E}"/>
              </a:ext>
            </a:extLst>
          </p:cNvPr>
          <p:cNvSpPr txBox="1"/>
          <p:nvPr/>
        </p:nvSpPr>
        <p:spPr>
          <a:xfrm>
            <a:off x="2671763" y="5329238"/>
            <a:ext cx="3971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Obama e a Web 1.0</a:t>
            </a:r>
          </a:p>
        </p:txBody>
      </p:sp>
    </p:spTree>
    <p:extLst>
      <p:ext uri="{BB962C8B-B14F-4D97-AF65-F5344CB8AC3E}">
        <p14:creationId xmlns:p14="http://schemas.microsoft.com/office/powerpoint/2010/main" val="274662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29B7454-6A63-D24F-9800-3701BC75B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257" y="485775"/>
            <a:ext cx="6513132" cy="508838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E37F780-3FCF-8F44-B99F-10996B354588}"/>
              </a:ext>
            </a:extLst>
          </p:cNvPr>
          <p:cNvSpPr txBox="1"/>
          <p:nvPr/>
        </p:nvSpPr>
        <p:spPr>
          <a:xfrm>
            <a:off x="2114550" y="5574160"/>
            <a:ext cx="468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Web 2.0: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Trump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e o Big Data</a:t>
            </a:r>
          </a:p>
        </p:txBody>
      </p:sp>
    </p:spTree>
    <p:extLst>
      <p:ext uri="{BB962C8B-B14F-4D97-AF65-F5344CB8AC3E}">
        <p14:creationId xmlns:p14="http://schemas.microsoft.com/office/powerpoint/2010/main" val="462778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Estratégia</a:t>
            </a:r>
            <a:r>
              <a:rPr lang="en-US" dirty="0"/>
              <a:t> </a:t>
            </a:r>
            <a:r>
              <a:rPr lang="en-US" dirty="0" err="1"/>
              <a:t>Hipodérmica</a:t>
            </a:r>
            <a:r>
              <a:rPr lang="en-US" dirty="0"/>
              <a:t>    x Guerra </a:t>
            </a:r>
            <a:r>
              <a:rPr lang="en-US" dirty="0" err="1"/>
              <a:t>Híbrida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2636"/>
            <a:ext cx="81280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72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965" y="5720987"/>
            <a:ext cx="8057870" cy="1600200"/>
          </a:xfrm>
        </p:spPr>
        <p:txBody>
          <a:bodyPr>
            <a:normAutofit/>
          </a:bodyPr>
          <a:lstStyle/>
          <a:p>
            <a:r>
              <a:rPr lang="en-US" dirty="0"/>
              <a:t>Guerra </a:t>
            </a:r>
            <a:r>
              <a:rPr lang="en-US" dirty="0" err="1"/>
              <a:t>Híbrida</a:t>
            </a:r>
            <a:r>
              <a:rPr lang="en-US" dirty="0"/>
              <a:t>  2013-16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" y="912542"/>
            <a:ext cx="8758238" cy="2831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Guerra Híbrida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 é uma estratégia militar que mescla táticas de 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guerra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 política, 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guerra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 convencional, 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guerra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 irregular, e </a:t>
            </a:r>
            <a:r>
              <a:rPr 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ciberguerra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com outro métodos de influência, tais como </a:t>
            </a:r>
            <a:r>
              <a:rPr 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fake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news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, diplomacia, </a:t>
            </a:r>
            <a:r>
              <a:rPr 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lawfare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e intervenção eleitoral externa.</a:t>
            </a:r>
          </a:p>
          <a:p>
            <a:pPr marL="0" indent="0">
              <a:buNone/>
            </a:pP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Esse conceito surgiu em 2010, derivado do Manual para Guerras Não-Convencionais das Forças Especiais: “O objetivo dos esforços dos EUA nesse tipo de guerra é explorar as vulnerabilidades políticas, militares, econômicas e psicológicas de potências hostis, desenvolvendo e apoiando forças de resistência para atingir os objetivos estratégicos dos Estados Unidos. Num futuro previsível, as forças dos EUA se engajarão predominantemente em operações de guerras irregulares </a:t>
            </a:r>
          </a:p>
          <a:p>
            <a:pPr marL="0" indent="0"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C4FE974-D446-C046-ADF6-C25BC3948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103" y="3599747"/>
            <a:ext cx="6909594" cy="26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38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4572000"/>
            <a:ext cx="8216627" cy="1600200"/>
          </a:xfrm>
        </p:spPr>
        <p:txBody>
          <a:bodyPr>
            <a:normAutofit/>
          </a:bodyPr>
          <a:lstStyle/>
          <a:p>
            <a:r>
              <a:rPr lang="en-US" dirty="0" err="1"/>
              <a:t>Bombas</a:t>
            </a:r>
            <a:r>
              <a:rPr lang="en-US" dirty="0"/>
              <a:t> </a:t>
            </a:r>
            <a:r>
              <a:rPr lang="en-US" dirty="0" err="1"/>
              <a:t>semióticas</a:t>
            </a:r>
            <a:r>
              <a:rPr lang="en-US" dirty="0"/>
              <a:t> 2013-16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86" y="0"/>
            <a:ext cx="5080000" cy="231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386" y="0"/>
            <a:ext cx="3848100" cy="406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42879"/>
          <a:stretch/>
        </p:blipFill>
        <p:spPr>
          <a:xfrm>
            <a:off x="1301789" y="2311400"/>
            <a:ext cx="3834612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46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Etapa</a:t>
            </a:r>
            <a:r>
              <a:rPr lang="en-US" dirty="0"/>
              <a:t> 1: </a:t>
            </a:r>
            <a:r>
              <a:rPr lang="en-US" dirty="0" err="1"/>
              <a:t>Caos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Camuflado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como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informações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noticiosas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, o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objetivo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era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tornar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atmosfera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política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cada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vez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mais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pesada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com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supostos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indícios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(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fotos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posadas e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retoricamente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carregadas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–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bandeiras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nacionais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queimadas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, black blocs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posando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fotógrafos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com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barras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ferro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pedras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nas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mãos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carros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incendiando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etc.) de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país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estava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desgovernando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caminhando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abismo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endParaRPr lang="en-US" dirty="0">
              <a:solidFill>
                <a:srgbClr val="3F3C3C"/>
              </a:solidFill>
              <a:latin typeface="Helvetica"/>
              <a:cs typeface="Helvetica"/>
            </a:endParaRPr>
          </a:p>
          <a:p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Passou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glamourização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jovens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ativistas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, a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ameaça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das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hordas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dos “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rolezinhos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”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classe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C e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caos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econômico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– o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descontrole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da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inadimplência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e o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ataque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dos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tomates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Helvetica"/>
                <a:cs typeface="Helvetica"/>
              </a:rPr>
              <a:t>inflacionários</a:t>
            </a:r>
            <a:r>
              <a:rPr lang="en-US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81936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957" y="4572000"/>
            <a:ext cx="8643472" cy="1600200"/>
          </a:xfrm>
        </p:spPr>
        <p:txBody>
          <a:bodyPr>
            <a:normAutofit/>
          </a:bodyPr>
          <a:lstStyle/>
          <a:p>
            <a:r>
              <a:rPr lang="en-US" sz="4000" dirty="0" err="1"/>
              <a:t>Etapa</a:t>
            </a:r>
            <a:r>
              <a:rPr lang="en-US" sz="4000" dirty="0"/>
              <a:t> 2: </a:t>
            </a:r>
            <a:r>
              <a:rPr lang="en-US" sz="4000" dirty="0" err="1"/>
              <a:t>etnografia</a:t>
            </a:r>
            <a:r>
              <a:rPr lang="en-US" sz="4000" dirty="0"/>
              <a:t> do </a:t>
            </a:r>
            <a:r>
              <a:rPr lang="en-US" sz="4000" dirty="0" err="1"/>
              <a:t>neoconservadorismo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3F3C3C"/>
                </a:solidFill>
                <a:latin typeface="Verdana"/>
              </a:rPr>
              <a:t>Uma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etapa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mais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assim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dizer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“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etnográfica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”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qual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grande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mídia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começaria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criar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as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novas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hostes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jovens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neoconservadores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que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no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futuro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iriam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vestir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camisas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amarelas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da CBF 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sair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ruas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apoiando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o impeachment: “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novos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tradicionalistas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”, “simples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descolados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”, “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coxinhas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2.0”,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gourmetização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etc.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Exortados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roqueiros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dos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anos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80’s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que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entraram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agenda anti-PT –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Titãs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Roger,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Lobão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entre outros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menos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cotados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40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223" y="4816036"/>
            <a:ext cx="6720741" cy="1356164"/>
          </a:xfrm>
        </p:spPr>
        <p:txBody>
          <a:bodyPr>
            <a:normAutofit/>
          </a:bodyPr>
          <a:lstStyle/>
          <a:p>
            <a:r>
              <a:rPr lang="en-US" sz="4000" dirty="0" err="1"/>
              <a:t>Etapa</a:t>
            </a:r>
            <a:r>
              <a:rPr lang="en-US" sz="4000" dirty="0"/>
              <a:t> 3: </a:t>
            </a:r>
            <a:r>
              <a:rPr lang="en-US" sz="4000" dirty="0" err="1"/>
              <a:t>teledramaturgia</a:t>
            </a:r>
            <a:r>
              <a:rPr lang="en-US" sz="4000" dirty="0"/>
              <a:t> e </a:t>
            </a:r>
            <a:br>
              <a:rPr lang="en-US" sz="4000" dirty="0"/>
            </a:br>
            <a:r>
              <a:rPr lang="en-US" sz="4000" dirty="0"/>
              <a:t>agenda </a:t>
            </a:r>
            <a:r>
              <a:rPr lang="en-US" sz="4000" dirty="0" err="1"/>
              <a:t>política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190745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err="1">
                <a:solidFill>
                  <a:srgbClr val="3F3C3C"/>
                </a:solidFill>
                <a:latin typeface="Verdana"/>
              </a:rPr>
              <a:t>Investimentos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semióticos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na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teledramaturgia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em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minisséries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como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i="1" dirty="0" err="1">
                <a:solidFill>
                  <a:srgbClr val="3F3C3C"/>
                </a:solidFill>
                <a:latin typeface="Verdana"/>
              </a:rPr>
              <a:t>Felizes</a:t>
            </a:r>
            <a:r>
              <a:rPr lang="en-US" sz="2000" i="1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i="1" dirty="0" err="1">
                <a:solidFill>
                  <a:srgbClr val="3F3C3C"/>
                </a:solidFill>
                <a:latin typeface="Verdana"/>
              </a:rPr>
              <a:t>para</a:t>
            </a:r>
            <a:r>
              <a:rPr lang="en-US" sz="2000" i="1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i="1" dirty="0" err="1">
                <a:solidFill>
                  <a:srgbClr val="3F3C3C"/>
                </a:solidFill>
                <a:latin typeface="Verdana"/>
              </a:rPr>
              <a:t>Sempre</a:t>
            </a:r>
            <a:r>
              <a:rPr lang="en-US" sz="2000" i="1" dirty="0">
                <a:solidFill>
                  <a:srgbClr val="3F3C3C"/>
                </a:solidFill>
                <a:latin typeface="Verdana"/>
              </a:rPr>
              <a:t>?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sz="2000" i="1" dirty="0" err="1">
                <a:solidFill>
                  <a:srgbClr val="3F3C3C"/>
                </a:solidFill>
                <a:latin typeface="Verdana"/>
              </a:rPr>
              <a:t>Questão</a:t>
            </a:r>
            <a:r>
              <a:rPr lang="en-US" sz="2000" i="1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sz="2000" i="1" dirty="0" err="1">
                <a:solidFill>
                  <a:srgbClr val="3F3C3C"/>
                </a:solidFill>
                <a:latin typeface="Verdana"/>
              </a:rPr>
              <a:t>Família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e </a:t>
            </a:r>
            <a:r>
              <a:rPr lang="en-US" sz="2000" i="1" dirty="0">
                <a:solidFill>
                  <a:srgbClr val="3F3C3C"/>
                </a:solidFill>
                <a:latin typeface="Verdana"/>
              </a:rPr>
              <a:t>O </a:t>
            </a:r>
            <a:r>
              <a:rPr lang="en-US" sz="2000" i="1" dirty="0" err="1">
                <a:solidFill>
                  <a:srgbClr val="3F3C3C"/>
                </a:solidFill>
                <a:latin typeface="Verdana"/>
              </a:rPr>
              <a:t>Brado</a:t>
            </a:r>
            <a:r>
              <a:rPr lang="en-US" sz="2000" i="1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i="1" dirty="0" err="1">
                <a:solidFill>
                  <a:srgbClr val="3F3C3C"/>
                </a:solidFill>
                <a:latin typeface="Verdana"/>
              </a:rPr>
              <a:t>Retumbante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da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Globo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–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ator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parecido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com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Aécio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Neves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em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narrativa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política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juízes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justiceiros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e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protagonistas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empreiteiros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que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financiavam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campanhas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eleitorais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.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Legitimação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da agenda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política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através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da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narrativa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ficcional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 da </a:t>
            </a:r>
            <a:r>
              <a:rPr lang="en-US" sz="2000" dirty="0" err="1">
                <a:solidFill>
                  <a:srgbClr val="3F3C3C"/>
                </a:solidFill>
                <a:latin typeface="Verdana"/>
              </a:rPr>
              <a:t>teledramaturgia</a:t>
            </a:r>
            <a:r>
              <a:rPr lang="en-US" sz="2000" dirty="0">
                <a:solidFill>
                  <a:srgbClr val="3F3C3C"/>
                </a:solidFill>
                <a:latin typeface="Verdana"/>
              </a:rPr>
              <a:t>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223" y="2593250"/>
            <a:ext cx="4021861" cy="23534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1513" y="2593250"/>
            <a:ext cx="2476929" cy="235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44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Etapa</a:t>
            </a:r>
            <a:r>
              <a:rPr lang="en-US" sz="3600" dirty="0"/>
              <a:t> 4: </a:t>
            </a:r>
            <a:r>
              <a:rPr lang="en-US" sz="3600" dirty="0" err="1"/>
              <a:t>radicalização</a:t>
            </a:r>
            <a:r>
              <a:rPr lang="en-US" sz="3600" dirty="0"/>
              <a:t> e </a:t>
            </a:r>
            <a:r>
              <a:rPr lang="en-US" sz="3600" dirty="0" err="1"/>
              <a:t>polarização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solidFill>
                  <a:srgbClr val="3F3C3C"/>
                </a:solidFill>
                <a:latin typeface="Verdana"/>
              </a:rPr>
              <a:t>Construída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as bases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etnográficas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jovens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neoconservadores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passou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-se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instigar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polarização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geográfica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(com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direito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infográficos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dividindo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o País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meio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um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grande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muro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explicar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vitória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Dilma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urnas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), racial 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política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–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turbinados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neo-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humoristas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supostamente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politicamente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incorretos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webbots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redes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sociais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espaço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telejornais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políticos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do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baixo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clero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no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Congresso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como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bancada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bala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do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boi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e da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Bíblia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838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921882"/>
            <a:ext cx="6781800" cy="1250317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Bombas</a:t>
            </a:r>
            <a:r>
              <a:rPr lang="en-US" sz="4000" dirty="0"/>
              <a:t> </a:t>
            </a:r>
            <a:r>
              <a:rPr lang="en-US" sz="4000" dirty="0" err="1"/>
              <a:t>semióticas</a:t>
            </a:r>
            <a:r>
              <a:rPr lang="en-US" sz="4000" dirty="0"/>
              <a:t> e </a:t>
            </a:r>
            <a:br>
              <a:rPr lang="en-US" sz="4000" dirty="0"/>
            </a:br>
            <a:r>
              <a:rPr lang="en-US" sz="4000" dirty="0"/>
              <a:t>Guerra </a:t>
            </a:r>
            <a:r>
              <a:rPr lang="en-US" sz="4000" dirty="0" err="1"/>
              <a:t>Híbrida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63" y="591101"/>
            <a:ext cx="8128000" cy="3263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3925566"/>
            <a:ext cx="7422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Helvetica"/>
                <a:cs typeface="Helvetica"/>
              </a:rPr>
              <a:t>Paul </a:t>
            </a:r>
            <a:r>
              <a:rPr lang="en-US" i="1" dirty="0" err="1">
                <a:latin typeface="Helvetica"/>
                <a:cs typeface="Helvetica"/>
              </a:rPr>
              <a:t>Lazarsfeld</a:t>
            </a:r>
            <a:r>
              <a:rPr lang="en-US" i="1" dirty="0">
                <a:latin typeface="Helvetica"/>
                <a:cs typeface="Helvetica"/>
              </a:rPr>
              <a:t>, Shaw e McCombs e Gene Sharp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3963" y="4330180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/>
                <a:cs typeface="Helvetica"/>
              </a:rPr>
              <a:t>(a) Social Engineering – Agenda Setting e </a:t>
            </a:r>
            <a:r>
              <a:rPr lang="en-US" dirty="0" err="1">
                <a:latin typeface="Helvetica"/>
                <a:cs typeface="Helvetica"/>
              </a:rPr>
              <a:t>Espiral</a:t>
            </a:r>
            <a:r>
              <a:rPr lang="en-US" dirty="0">
                <a:latin typeface="Helvetica"/>
                <a:cs typeface="Helvetica"/>
              </a:rPr>
              <a:t> do </a:t>
            </a:r>
            <a:r>
              <a:rPr lang="en-US" dirty="0" err="1">
                <a:latin typeface="Helvetica"/>
                <a:cs typeface="Helvetica"/>
              </a:rPr>
              <a:t>Silêncio</a:t>
            </a:r>
            <a:r>
              <a:rPr lang="en-US" dirty="0">
                <a:latin typeface="Helvetica"/>
                <a:cs typeface="Helvetica"/>
              </a:rPr>
              <a:t> (b) </a:t>
            </a:r>
            <a:r>
              <a:rPr lang="en-US" dirty="0" err="1">
                <a:latin typeface="Helvetica"/>
                <a:cs typeface="Helvetica"/>
              </a:rPr>
              <a:t>Ação</a:t>
            </a:r>
            <a:r>
              <a:rPr lang="en-US" dirty="0">
                <a:latin typeface="Helvetica"/>
                <a:cs typeface="Helvetica"/>
              </a:rPr>
              <a:t> </a:t>
            </a:r>
            <a:r>
              <a:rPr lang="en-US" dirty="0" err="1">
                <a:latin typeface="Helvetica"/>
                <a:cs typeface="Helvetica"/>
              </a:rPr>
              <a:t>Direta</a:t>
            </a:r>
            <a:r>
              <a:rPr lang="en-US" dirty="0">
                <a:latin typeface="Helvetica"/>
                <a:cs typeface="Helvetica"/>
              </a:rPr>
              <a:t>  (c) Black Blocs</a:t>
            </a:r>
          </a:p>
        </p:txBody>
      </p:sp>
    </p:spTree>
    <p:extLst>
      <p:ext uri="{BB962C8B-B14F-4D97-AF65-F5344CB8AC3E}">
        <p14:creationId xmlns:p14="http://schemas.microsoft.com/office/powerpoint/2010/main" val="1728539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Agenda setting </a:t>
            </a:r>
            <a:br>
              <a:rPr lang="en-US" dirty="0"/>
            </a:br>
            <a:r>
              <a:rPr lang="en-US" dirty="0" err="1"/>
              <a:t>Ação</a:t>
            </a:r>
            <a:r>
              <a:rPr lang="en-US" dirty="0"/>
              <a:t> </a:t>
            </a:r>
            <a:r>
              <a:rPr lang="en-US" dirty="0" err="1"/>
              <a:t>Direta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47" y="0"/>
            <a:ext cx="3457575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222" y="0"/>
            <a:ext cx="500601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44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Revolução</a:t>
            </a:r>
            <a:r>
              <a:rPr lang="en-US" dirty="0"/>
              <a:t> Popular </a:t>
            </a:r>
            <a:r>
              <a:rPr lang="en-US" dirty="0" err="1"/>
              <a:t>Híbrida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584" y="754894"/>
            <a:ext cx="6530256" cy="367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93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913" y="-22050"/>
            <a:ext cx="8484715" cy="52041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3F3C3C"/>
                </a:solidFill>
                <a:latin typeface="Helvetica"/>
                <a:cs typeface="Helvetica"/>
              </a:rPr>
              <a:t>Passo</a:t>
            </a:r>
            <a:r>
              <a:rPr lang="en-US" sz="1600" b="1" dirty="0">
                <a:solidFill>
                  <a:srgbClr val="3F3C3C"/>
                </a:solidFill>
                <a:latin typeface="Helvetica"/>
                <a:cs typeface="Helvetica"/>
              </a:rPr>
              <a:t> 1</a:t>
            </a:r>
          </a:p>
          <a:p>
            <a:pPr marL="0" indent="0">
              <a:buNone/>
            </a:pPr>
            <a:endParaRPr lang="en-US" sz="1600" b="1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Despachar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agentes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da CIA, de ONGs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turbinadas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por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George Soros e/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irmãos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Koch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nação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alvo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Eles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poderão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facilmente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se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passar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como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estudantes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intercâmbio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turista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ativista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comunitário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jornalista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empresário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diplomata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 O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importa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é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ser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criativo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endParaRPr lang="en-US" sz="1600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600" b="1" dirty="0" err="1">
                <a:solidFill>
                  <a:srgbClr val="3F3C3C"/>
                </a:solidFill>
                <a:latin typeface="Helvetica"/>
                <a:cs typeface="Helvetica"/>
              </a:rPr>
              <a:t>Passo</a:t>
            </a:r>
            <a:r>
              <a:rPr lang="en-US" sz="1600" b="1" dirty="0">
                <a:solidFill>
                  <a:srgbClr val="3F3C3C"/>
                </a:solidFill>
                <a:latin typeface="Helvetica"/>
                <a:cs typeface="Helvetica"/>
              </a:rPr>
              <a:t> 2</a:t>
            </a:r>
          </a:p>
          <a:p>
            <a:pPr marL="0" indent="0">
              <a:buNone/>
            </a:pPr>
            <a:endParaRPr lang="en-US" sz="1600" b="1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Inicie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ONGs no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país-alvo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 Use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pretextos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humanitários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como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Pró-Democracia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”,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Direitos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Humanos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”,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transparência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”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Liberdade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Informação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”.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Contate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empresários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brasileiros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financiam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fundações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principalmente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na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área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educacional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Aquelas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organizações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com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ideais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altruístas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como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formar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gente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boa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capacita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jovens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mudar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Brasil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”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comprometida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formar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líderes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no País”.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Essas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organizações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tornam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-se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úteis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ter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mão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aqueles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jovens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idealistas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” no bolo final da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Revolução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Popular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Híbrida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Essas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organizações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acabam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dando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cobertura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descontentes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locais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idealistas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ingênuos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endParaRPr lang="en-US" sz="1600" dirty="0">
              <a:solidFill>
                <a:srgbClr val="3F3C3C"/>
              </a:solidFill>
              <a:latin typeface="Helvetica"/>
              <a:cs typeface="Helvetic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261" y="4533743"/>
            <a:ext cx="5856394" cy="232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30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80" y="280053"/>
            <a:ext cx="4392295" cy="57708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3F3C3C"/>
                </a:solidFill>
                <a:latin typeface="Verdana"/>
              </a:rPr>
              <a:t>Passo</a:t>
            </a:r>
            <a:r>
              <a:rPr lang="en-US" sz="2800" b="1" dirty="0">
                <a:solidFill>
                  <a:srgbClr val="3F3C3C"/>
                </a:solidFill>
                <a:latin typeface="Verdana"/>
              </a:rPr>
              <a:t> 3</a:t>
            </a:r>
            <a:endParaRPr lang="en-US" sz="2800" b="1" dirty="0">
              <a:solidFill>
                <a:srgbClr val="3F3C3C"/>
              </a:solidFill>
              <a:latin typeface="ArialMT"/>
            </a:endParaRPr>
          </a:p>
          <a:p>
            <a:pPr marL="0" indent="0">
              <a:buNone/>
            </a:pPr>
            <a:endParaRPr lang="en-US" b="1" dirty="0">
              <a:solidFill>
                <a:srgbClr val="3F3C3C"/>
              </a:solidFill>
              <a:latin typeface="Verdana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3F3C3C"/>
                </a:solidFill>
                <a:latin typeface="Verdana"/>
              </a:rPr>
              <a:t>Recrutar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rede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traidores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nacionais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–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alvos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intelectuais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políticos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acadêmicos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e, se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possível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militares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.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Suborno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é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uma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boa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maneira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formar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essa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rede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. Se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for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suficiente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chantagear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aqueles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que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têm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alguma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mancha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sua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vida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privada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ou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profissional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é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solução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mais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drástica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.</a:t>
            </a:r>
            <a:endParaRPr lang="en-US" dirty="0">
              <a:solidFill>
                <a:srgbClr val="3F3C3C"/>
              </a:solidFill>
              <a:latin typeface="ArialMT"/>
            </a:endParaRPr>
          </a:p>
          <a:p>
            <a:pPr marL="0" indent="0">
              <a:buNone/>
            </a:pPr>
            <a:endParaRPr lang="en-US" dirty="0">
              <a:solidFill>
                <a:srgbClr val="3F3C3C"/>
              </a:solidFill>
              <a:latin typeface="Verdana"/>
            </a:endParaRPr>
          </a:p>
          <a:p>
            <a:pPr marL="0" indent="0">
              <a:buNone/>
            </a:pPr>
            <a:r>
              <a:rPr lang="en-US" dirty="0">
                <a:solidFill>
                  <a:srgbClr val="3F3C3C"/>
                </a:solidFill>
                <a:latin typeface="Verdana"/>
              </a:rPr>
              <a:t>Agora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estamos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prontos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começar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cozinhar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!</a:t>
            </a:r>
            <a:endParaRPr lang="en-US" dirty="0">
              <a:solidFill>
                <a:srgbClr val="3F3C3C"/>
              </a:solidFill>
              <a:latin typeface="ArialMT"/>
            </a:endParaRPr>
          </a:p>
          <a:p>
            <a:pPr marL="0" indent="0">
              <a:buNone/>
            </a:pPr>
            <a:endParaRPr lang="en-US" dirty="0">
              <a:solidFill>
                <a:srgbClr val="3F3C3C"/>
              </a:solidFill>
              <a:latin typeface="Verdana"/>
            </a:endParaRPr>
          </a:p>
          <a:p>
            <a:pPr marL="0" indent="0">
              <a:buNone/>
            </a:pPr>
            <a:r>
              <a:rPr lang="en-US" sz="2800" b="1" dirty="0" err="1">
                <a:solidFill>
                  <a:srgbClr val="3F3C3C"/>
                </a:solidFill>
                <a:latin typeface="Verdana"/>
              </a:rPr>
              <a:t>Passo</a:t>
            </a:r>
            <a:r>
              <a:rPr lang="en-US" sz="2800" b="1" dirty="0">
                <a:solidFill>
                  <a:srgbClr val="3F3C3C"/>
                </a:solidFill>
                <a:latin typeface="Verdana"/>
              </a:rPr>
              <a:t> 4</a:t>
            </a:r>
            <a:endParaRPr lang="en-US" sz="2800" b="1" dirty="0">
              <a:solidFill>
                <a:srgbClr val="3F3C3C"/>
              </a:solidFill>
              <a:latin typeface="ArialMT"/>
            </a:endParaRPr>
          </a:p>
          <a:p>
            <a:pPr marL="0" indent="0">
              <a:buNone/>
            </a:pPr>
            <a:endParaRPr lang="en-US" b="1" dirty="0">
              <a:solidFill>
                <a:srgbClr val="3F3C3C"/>
              </a:solidFill>
              <a:latin typeface="Verdana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3F3C3C"/>
                </a:solidFill>
                <a:latin typeface="Verdana"/>
              </a:rPr>
              <a:t>Escolha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um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tema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cativante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ou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cor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para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sua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Revolução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Popular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Híbrida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(RPH).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Revolução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Laranja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(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Ucrânia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), Primavera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Árabe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(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Egito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Tunísia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Líbia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Síria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), Umbrella Revolution (Hong Kong),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Revolução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Verde (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Irã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). No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Brasil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tivemos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uma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interessante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combinação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temas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: “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Jornadas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Junho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”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ou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“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Manifestações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dos 20 centavos”.</a:t>
            </a:r>
            <a:endParaRPr lang="en-US" dirty="0">
              <a:solidFill>
                <a:srgbClr val="3F3C3C"/>
              </a:solidFill>
              <a:latin typeface="ArialMT"/>
            </a:endParaRPr>
          </a:p>
          <a:p>
            <a:pPr marL="0" indent="0">
              <a:buNone/>
            </a:pPr>
            <a:endParaRPr lang="en-US" dirty="0">
              <a:solidFill>
                <a:srgbClr val="3F3C3C"/>
              </a:solidFill>
              <a:latin typeface="Verdana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3F3C3C"/>
                </a:solidFill>
                <a:latin typeface="Verdana"/>
              </a:rPr>
              <a:t>Faça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um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verbete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i="1" dirty="0">
                <a:solidFill>
                  <a:srgbClr val="3F3C3C"/>
                </a:solidFill>
                <a:latin typeface="Verdana"/>
              </a:rPr>
              <a:t>Wikipedia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sobre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o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tema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e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crie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perfis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nas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redes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sociais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.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Revolução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é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uma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</a:t>
            </a:r>
            <a:r>
              <a:rPr lang="en-US" dirty="0" err="1">
                <a:solidFill>
                  <a:srgbClr val="3F3C3C"/>
                </a:solidFill>
                <a:latin typeface="Verdana"/>
              </a:rPr>
              <a:t>questão</a:t>
            </a:r>
            <a:r>
              <a:rPr lang="en-US" dirty="0">
                <a:solidFill>
                  <a:srgbClr val="3F3C3C"/>
                </a:solidFill>
                <a:latin typeface="Verdana"/>
              </a:rPr>
              <a:t> de marketing.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868" y="882057"/>
            <a:ext cx="4624132" cy="45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19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814" y="1329958"/>
            <a:ext cx="5095513" cy="52769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400" b="1" dirty="0" err="1">
                <a:solidFill>
                  <a:srgbClr val="3F3C3C"/>
                </a:solidFill>
                <a:latin typeface="Helvetica"/>
                <a:cs typeface="Helvetica"/>
              </a:rPr>
              <a:t>Passo</a:t>
            </a:r>
            <a:r>
              <a:rPr lang="en-US" sz="1400" b="1" dirty="0">
                <a:solidFill>
                  <a:srgbClr val="3F3C3C"/>
                </a:solidFill>
                <a:latin typeface="Helvetica"/>
                <a:cs typeface="Helvetica"/>
              </a:rPr>
              <a:t> 5</a:t>
            </a:r>
          </a:p>
          <a:p>
            <a:pPr marL="0" indent="0" algn="just">
              <a:buNone/>
            </a:pPr>
            <a:endParaRPr lang="en-US" sz="1400" b="1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Lance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sua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revolução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como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um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protesto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espontâneo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”. Use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aqueles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agentes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da CIA (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aqueles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sob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identidade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estudantes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intercâmbio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”,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jornalistas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etc.)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ativistas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novos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líderes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das ONGs.</a:t>
            </a:r>
          </a:p>
          <a:p>
            <a:pPr marL="0" indent="0">
              <a:buNone/>
            </a:pPr>
            <a:endParaRPr lang="en-US" sz="1400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Proteste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contra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alguma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coisa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tipo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violações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direitos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humanos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”,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fraude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eleitoral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”,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governo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corrupto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Saúde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Educação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Padrão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FIFA”.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Pouco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importa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se as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alegações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verdadeiras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 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importa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é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criar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paixões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polarizações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inevitável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efeito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manada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endParaRPr lang="en-US" sz="1400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Nesse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momento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descobrirá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importância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daquelas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fundações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educacionais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formam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líderes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futuro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”: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por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exemplo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no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Brasil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Fundação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Estudar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criada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pelo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empresário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Jorge Paulo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Lemann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financiou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deu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apoio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operacional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Movimento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Vem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Pra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Rua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	</a:t>
            </a:r>
          </a:p>
          <a:p>
            <a:pPr marL="0" indent="0">
              <a:buNone/>
            </a:pPr>
            <a:r>
              <a:rPr lang="en-US" sz="1400" b="1" dirty="0" err="1">
                <a:solidFill>
                  <a:srgbClr val="3F3C3C"/>
                </a:solidFill>
                <a:latin typeface="Helvetica"/>
                <a:cs typeface="Helvetica"/>
              </a:rPr>
              <a:t>Passo</a:t>
            </a:r>
            <a:r>
              <a:rPr lang="en-US" sz="1400" b="1" dirty="0">
                <a:solidFill>
                  <a:srgbClr val="3F3C3C"/>
                </a:solidFill>
                <a:latin typeface="Helvetica"/>
                <a:cs typeface="Helvetica"/>
              </a:rPr>
              <a:t> 6</a:t>
            </a:r>
          </a:p>
          <a:p>
            <a:pPr marL="0" indent="0">
              <a:buNone/>
            </a:pPr>
            <a:endParaRPr lang="en-US" sz="1400" b="1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Estenda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suas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faixas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espontâneas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cartazes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protesto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escritas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inglês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manifestações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Afinal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é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necessário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ganhar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simpatia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opinião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pública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internacional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principalmente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dos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políticos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norte-americanos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endParaRPr lang="en-US" sz="1400" dirty="0">
              <a:solidFill>
                <a:srgbClr val="3F3C3C"/>
              </a:solidFill>
              <a:latin typeface="Verdana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3F3C3C"/>
                </a:solidFill>
                <a:latin typeface="Verdana"/>
              </a:rPr>
              <a:t>	</a:t>
            </a:r>
          </a:p>
          <a:p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1850"/>
          <a:stretch/>
        </p:blipFill>
        <p:spPr>
          <a:xfrm>
            <a:off x="5289550" y="506816"/>
            <a:ext cx="3711791" cy="262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442" t="436" r="129" b="867"/>
          <a:stretch/>
        </p:blipFill>
        <p:spPr>
          <a:xfrm>
            <a:off x="5289550" y="3312822"/>
            <a:ext cx="3810384" cy="259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74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255" y="-68785"/>
            <a:ext cx="8276156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3F3C3C"/>
                </a:solidFill>
                <a:latin typeface="Helvetica"/>
                <a:cs typeface="Helvetica"/>
              </a:rPr>
              <a:t>Passo</a:t>
            </a:r>
            <a:r>
              <a:rPr lang="en-US" sz="1600" b="1" dirty="0">
                <a:solidFill>
                  <a:srgbClr val="3F3C3C"/>
                </a:solidFill>
                <a:latin typeface="Helvetica"/>
                <a:cs typeface="Helvetica"/>
              </a:rPr>
              <a:t> 7</a:t>
            </a:r>
          </a:p>
          <a:p>
            <a:pPr marL="0" indent="0">
              <a:buNone/>
            </a:pPr>
            <a:endParaRPr lang="en-US" sz="1600" b="1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Adicione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seus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agentes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líderes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políticos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tempo integral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a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essa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altura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já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ganharam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espaço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na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mídia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corporativa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(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alguns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até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ganharão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coluna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fixa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jornais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e internet),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acadêmicos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universitários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aspirantes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uma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geração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globalizada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e “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antenada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”.</a:t>
            </a:r>
          </a:p>
          <a:p>
            <a:pPr marL="0" indent="0">
              <a:buNone/>
            </a:pPr>
            <a:endParaRPr lang="en-US" sz="1600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Isso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vai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engrossar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fileira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manifestantes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incluindo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descontentes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pessoas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com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queixas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legítimas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desinformados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acabam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seguindo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manada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simplesmente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gente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entediada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não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tem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coisa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melhor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600" dirty="0" err="1">
                <a:solidFill>
                  <a:srgbClr val="3F3C3C"/>
                </a:solidFill>
                <a:latin typeface="Helvetica"/>
                <a:cs typeface="Helvetica"/>
              </a:rPr>
              <a:t>fazer</a:t>
            </a:r>
            <a:r>
              <a:rPr lang="en-US" sz="16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endParaRPr lang="en-US" sz="1400" dirty="0">
              <a:solidFill>
                <a:srgbClr val="3F3C3C"/>
              </a:solidFill>
              <a:latin typeface="Verdan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55" y="3240254"/>
            <a:ext cx="81280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21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153" y="2464191"/>
            <a:ext cx="7543800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3F3C3C"/>
                </a:solidFill>
                <a:latin typeface="Helvetica"/>
                <a:cs typeface="Helvetica"/>
              </a:rPr>
              <a:t>Passo</a:t>
            </a:r>
            <a:r>
              <a:rPr lang="en-US" sz="1400" b="1" dirty="0">
                <a:solidFill>
                  <a:srgbClr val="3F3C3C"/>
                </a:solidFill>
                <a:latin typeface="Helvetica"/>
                <a:cs typeface="Helvetica"/>
              </a:rPr>
              <a:t> 8</a:t>
            </a:r>
          </a:p>
          <a:p>
            <a:pPr marL="0" indent="0">
              <a:buNone/>
            </a:pPr>
            <a:endParaRPr lang="en-US" sz="1400" b="1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essa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altura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grande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mídia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norte-americana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europeia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já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está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retratando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sua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RPH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como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“popular”,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espontânea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e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renovação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política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. Uma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reação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natural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à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tirania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ditadura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corrupção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fraude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governo-alvo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Agora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mundo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está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assistindo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encene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um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incidente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 Se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você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conseguir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encontrar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algum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fanático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ateie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fogo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contra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si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mesmo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simule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uma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atrocidade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Sangue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falso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gás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lacrimogêneo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simplesmente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fotos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encontradas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Internet.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Certifique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-se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que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vítima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seja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mulher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Por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exemplo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no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Brasil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pegou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bem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episódio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mulheres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salvando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cães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beagles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cobaias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um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Instituto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farmacêutico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São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Roque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/SP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2013: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mulheres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classe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média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salvando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animaizinhos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meio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fogo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quebradeira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black blocs. Claro,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para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jogar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a culpa no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Governo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Anvisa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(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Agência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Nacional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Vigilância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Sanitária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).</a:t>
            </a:r>
            <a:endParaRPr lang="en-US" sz="1400" u="sng" dirty="0">
              <a:solidFill>
                <a:srgbClr val="3F3C3C"/>
              </a:solidFill>
              <a:latin typeface="Helvetica"/>
              <a:cs typeface="Helvetica"/>
              <a:hlinkClick r:id="rId2"/>
            </a:endParaRPr>
          </a:p>
          <a:p>
            <a:pPr marL="0" indent="0">
              <a:buNone/>
            </a:pPr>
            <a:endParaRPr lang="en-US" sz="1400" dirty="0">
              <a:solidFill>
                <a:srgbClr val="3F3C3C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fusca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incendiando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com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uma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família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dentro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(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marido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esposa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filhos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)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pegos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“de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surpresa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uma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manifestação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São Paulo.</a:t>
            </a:r>
          </a:p>
          <a:p>
            <a:pPr marL="0" indent="0">
              <a:buNone/>
            </a:pP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Ou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ainda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“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lindos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olhos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amendoados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anarquismo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” (Caetano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Veloso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) das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fotos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black blocs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femininos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,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capas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revistas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nacionais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</a:t>
            </a:r>
          </a:p>
          <a:p>
            <a:pPr marL="0" indent="0">
              <a:buNone/>
            </a:pP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Transforme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black blocs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editorial de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alguma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revista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moda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feminina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.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Algo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assim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como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o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ensaio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fotográfico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da </a:t>
            </a:r>
            <a:r>
              <a:rPr lang="en-US" sz="1400" dirty="0" err="1">
                <a:solidFill>
                  <a:srgbClr val="3F3C3C"/>
                </a:solidFill>
                <a:latin typeface="Helvetica"/>
                <a:cs typeface="Helvetica"/>
              </a:rPr>
              <a:t>atriz</a:t>
            </a:r>
            <a:r>
              <a:rPr lang="en-US" sz="1400" dirty="0">
                <a:solidFill>
                  <a:srgbClr val="3F3C3C"/>
                </a:solidFill>
                <a:latin typeface="Helvetica"/>
                <a:cs typeface="Helvetica"/>
              </a:rPr>
              <a:t> Bárbara Paz.</a:t>
            </a:r>
          </a:p>
          <a:p>
            <a:pPr marL="0" indent="0">
              <a:buNone/>
            </a:pPr>
            <a:endParaRPr lang="en-US" sz="1400" dirty="0">
              <a:latin typeface="Helvetica"/>
              <a:cs typeface="Helvetic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392" y="0"/>
            <a:ext cx="6321238" cy="245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54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6FB20E5-F868-1342-AA4B-7851BEC7F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03" y="571499"/>
            <a:ext cx="3989177" cy="62865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E7AF61F-1FF9-1D48-9309-C5DB89AC5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14374"/>
            <a:ext cx="3944120" cy="271462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097301C-66FA-134F-B6BB-A525CC98464F}"/>
              </a:ext>
            </a:extLst>
          </p:cNvPr>
          <p:cNvSpPr txBox="1"/>
          <p:nvPr/>
        </p:nvSpPr>
        <p:spPr>
          <a:xfrm>
            <a:off x="4729163" y="3686175"/>
            <a:ext cx="378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Pesquisa </a:t>
            </a:r>
            <a:r>
              <a:rPr lang="pt-BR" b="1" dirty="0" err="1">
                <a:latin typeface="Arial" panose="020B0604020202020204" pitchFamily="34" charset="0"/>
                <a:cs typeface="Arial" panose="020B0604020202020204" pitchFamily="34" charset="0"/>
              </a:rPr>
              <a:t>DataFolha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b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17 e 18/10/2018</a:t>
            </a:r>
          </a:p>
        </p:txBody>
      </p:sp>
    </p:spTree>
    <p:extLst>
      <p:ext uri="{BB962C8B-B14F-4D97-AF65-F5344CB8AC3E}">
        <p14:creationId xmlns:p14="http://schemas.microsoft.com/office/powerpoint/2010/main" val="3791774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D59F02-AEBF-6249-B3C3-FFC3CCB4A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382" y="665122"/>
            <a:ext cx="4745005" cy="533562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E49C883-EECF-B748-9DCF-36257219F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63" y="914400"/>
            <a:ext cx="2863602" cy="444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86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Guerrilha</a:t>
            </a:r>
            <a:r>
              <a:rPr lang="en-US" dirty="0"/>
              <a:t> </a:t>
            </a:r>
            <a:r>
              <a:rPr lang="en-US" dirty="0" err="1"/>
              <a:t>antimídia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066" y="0"/>
            <a:ext cx="4449934" cy="35759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822" y="1398747"/>
            <a:ext cx="38103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Both"/>
            </a:pPr>
            <a:r>
              <a:rPr lang="en-US" sz="2800" dirty="0">
                <a:latin typeface="Helvetica"/>
                <a:cs typeface="Helvetica"/>
              </a:rPr>
              <a:t>Media Prank (</a:t>
            </a:r>
            <a:r>
              <a:rPr lang="en-US" sz="2800" dirty="0" err="1">
                <a:latin typeface="Helvetica"/>
                <a:cs typeface="Helvetica"/>
              </a:rPr>
              <a:t>pegadinha</a:t>
            </a:r>
            <a:r>
              <a:rPr lang="en-US" sz="2800" dirty="0">
                <a:latin typeface="Helvetica"/>
                <a:cs typeface="Helvetica"/>
              </a:rPr>
              <a:t>)</a:t>
            </a:r>
          </a:p>
          <a:p>
            <a:r>
              <a:rPr lang="en-US" sz="2800" dirty="0">
                <a:latin typeface="Helvetica"/>
                <a:cs typeface="Helvetica"/>
              </a:rPr>
              <a:t>Joey </a:t>
            </a:r>
            <a:r>
              <a:rPr lang="en-US" sz="2800" dirty="0" err="1">
                <a:latin typeface="Helvetica"/>
                <a:cs typeface="Helvetica"/>
              </a:rPr>
              <a:t>Skags</a:t>
            </a:r>
            <a:r>
              <a:rPr lang="en-US" sz="2800" dirty="0">
                <a:latin typeface="Helvetica"/>
                <a:cs typeface="Helvetica"/>
              </a:rPr>
              <a:t> x </a:t>
            </a:r>
          </a:p>
          <a:p>
            <a:r>
              <a:rPr lang="en-US" sz="2800" dirty="0">
                <a:latin typeface="Helvetica"/>
                <a:cs typeface="Helvetica"/>
              </a:rPr>
              <a:t>Pedro </a:t>
            </a:r>
            <a:r>
              <a:rPr lang="en-US" sz="2800" dirty="0" err="1">
                <a:latin typeface="Helvetica"/>
                <a:cs typeface="Helvetica"/>
              </a:rPr>
              <a:t>Bial</a:t>
            </a:r>
            <a:endParaRPr lang="en-US" sz="2800" dirty="0">
              <a:latin typeface="Helvetica"/>
              <a:cs typeface="Helvetic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544" y="3575970"/>
            <a:ext cx="76200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89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Guerrilha</a:t>
            </a:r>
            <a:r>
              <a:rPr lang="en-US" dirty="0"/>
              <a:t> </a:t>
            </a:r>
            <a:r>
              <a:rPr lang="en-US" dirty="0" err="1"/>
              <a:t>antimídia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92226"/>
            <a:ext cx="5513155" cy="3192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1975" y="791396"/>
            <a:ext cx="705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/>
                <a:cs typeface="Helvetica"/>
              </a:rPr>
              <a:t>(b) </a:t>
            </a:r>
            <a:r>
              <a:rPr lang="en-US" sz="2400" dirty="0" err="1">
                <a:latin typeface="Helvetica"/>
                <a:cs typeface="Helvetica"/>
              </a:rPr>
              <a:t>Cuture</a:t>
            </a:r>
            <a:r>
              <a:rPr lang="en-US" sz="2400" dirty="0">
                <a:latin typeface="Helvetica"/>
                <a:cs typeface="Helvetica"/>
              </a:rPr>
              <a:t> Jamming (</a:t>
            </a:r>
            <a:r>
              <a:rPr lang="en-US" sz="2400" dirty="0" err="1">
                <a:latin typeface="Helvetica"/>
                <a:cs typeface="Helvetica"/>
              </a:rPr>
              <a:t>trolagem</a:t>
            </a:r>
            <a:r>
              <a:rPr lang="en-US" sz="2400" dirty="0">
                <a:latin typeface="Helvetica"/>
                <a:cs typeface="Helvetic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490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1914</TotalTime>
  <Words>1305</Words>
  <Application>Microsoft Macintosh PowerPoint</Application>
  <PresentationFormat>Apresentação na tela (4:3)</PresentationFormat>
  <Paragraphs>89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3" baseType="lpstr">
      <vt:lpstr>Arial</vt:lpstr>
      <vt:lpstr>ArialMT</vt:lpstr>
      <vt:lpstr>Calibri</vt:lpstr>
      <vt:lpstr>Courier New</vt:lpstr>
      <vt:lpstr>Helvetica</vt:lpstr>
      <vt:lpstr>Impact</vt:lpstr>
      <vt:lpstr>Times New Roman</vt:lpstr>
      <vt:lpstr>Verdana</vt:lpstr>
      <vt:lpstr>Wingdings</vt:lpstr>
      <vt:lpstr>NewsPrint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Iconificação e massificação</vt:lpstr>
      <vt:lpstr>Teoria dos efeitos limitados da mídia</vt:lpstr>
      <vt:lpstr>Apresentação do PowerPoint</vt:lpstr>
      <vt:lpstr>Apresentação do PowerPoint</vt:lpstr>
      <vt:lpstr>Apresentação do PowerPoint</vt:lpstr>
      <vt:lpstr>Apresentação do PowerPoint</vt:lpstr>
      <vt:lpstr>Estratégia Hipodérmica    x Guerra Híbrida</vt:lpstr>
      <vt:lpstr>Guerra Híbrida  2013-16</vt:lpstr>
      <vt:lpstr>Bombas semióticas 2013-16</vt:lpstr>
      <vt:lpstr>Etapa 1: Caos</vt:lpstr>
      <vt:lpstr>Etapa 2: etnografia do neoconservadorismo</vt:lpstr>
      <vt:lpstr>Etapa 3: teledramaturgia e  agenda política</vt:lpstr>
      <vt:lpstr>Etapa 4: radicalização e polarização</vt:lpstr>
      <vt:lpstr>Bombas semióticas e  Guerra Híbrida</vt:lpstr>
      <vt:lpstr>Agenda setting  Ação Direta</vt:lpstr>
      <vt:lpstr>Revolução Popular Híbrida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Guerrilha antimídia</vt:lpstr>
      <vt:lpstr>Guerrilha antimídia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Harry Greenhouse</dc:creator>
  <cp:lastModifiedBy>Wilson Roberto V. Ferreira</cp:lastModifiedBy>
  <cp:revision>32</cp:revision>
  <cp:lastPrinted>2018-10-21T21:09:38Z</cp:lastPrinted>
  <dcterms:created xsi:type="dcterms:W3CDTF">2017-10-22T20:48:15Z</dcterms:created>
  <dcterms:modified xsi:type="dcterms:W3CDTF">2018-10-21T23:56:49Z</dcterms:modified>
</cp:coreProperties>
</file>