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9"/>
  </p:handoutMasterIdLst>
  <p:sldIdLst>
    <p:sldId id="256" r:id="rId2"/>
    <p:sldId id="267" r:id="rId3"/>
    <p:sldId id="268" r:id="rId4"/>
    <p:sldId id="269" r:id="rId5"/>
    <p:sldId id="273" r:id="rId6"/>
    <p:sldId id="274" r:id="rId7"/>
    <p:sldId id="275" r:id="rId8"/>
    <p:sldId id="270" r:id="rId9"/>
    <p:sldId id="271" r:id="rId10"/>
    <p:sldId id="272" r:id="rId11"/>
    <p:sldId id="305" r:id="rId12"/>
    <p:sldId id="276" r:id="rId13"/>
    <p:sldId id="278" r:id="rId14"/>
    <p:sldId id="280" r:id="rId15"/>
    <p:sldId id="282" r:id="rId16"/>
    <p:sldId id="283" r:id="rId17"/>
    <p:sldId id="284" r:id="rId18"/>
    <p:sldId id="285" r:id="rId19"/>
    <p:sldId id="286" r:id="rId20"/>
    <p:sldId id="287" r:id="rId21"/>
    <p:sldId id="281" r:id="rId22"/>
    <p:sldId id="291" r:id="rId23"/>
    <p:sldId id="292" r:id="rId24"/>
    <p:sldId id="297" r:id="rId25"/>
    <p:sldId id="277" r:id="rId26"/>
    <p:sldId id="293" r:id="rId27"/>
    <p:sldId id="294" r:id="rId28"/>
    <p:sldId id="295" r:id="rId29"/>
    <p:sldId id="296" r:id="rId30"/>
    <p:sldId id="301" r:id="rId31"/>
    <p:sldId id="302" r:id="rId32"/>
    <p:sldId id="298" r:id="rId33"/>
    <p:sldId id="300" r:id="rId34"/>
    <p:sldId id="288" r:id="rId35"/>
    <p:sldId id="299" r:id="rId36"/>
    <p:sldId id="304" r:id="rId37"/>
    <p:sldId id="303" r:id="rId38"/>
  </p:sldIdLst>
  <p:sldSz cx="9144000" cy="6858000" type="screen4x3"/>
  <p:notesSz cx="6858000" cy="100012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3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4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xmlns="" id="{38876A7A-D81B-45A6-B475-A1C8597C50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0520DDF2-404A-44F2-B57C-B38EFC2AD1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E06171-A491-4317-9FFF-FB08F31A6423}" type="datetimeFigureOut">
              <a:rPr lang="pt-BR" smtClean="0"/>
              <a:t>23/10/2017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0BFBA5AA-71D1-425C-8FB4-1794B95200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99600"/>
            <a:ext cx="29718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8C2E490B-7E2B-4208-BAE3-F00F6F1A449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9499600"/>
            <a:ext cx="29718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C04D9-AF9B-48BE-82CE-CD78AF46C9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5101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8E986B5-9B32-4F92-8A9D-0D849E6DB872}" type="datetimeFigureOut">
              <a:rPr lang="pt-BR" smtClean="0"/>
              <a:t>23/10/2017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6EC84B-2871-4F3A-A975-53C597F272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115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8E986B5-9B32-4F92-8A9D-0D849E6DB872}" type="datetimeFigureOut">
              <a:rPr lang="pt-BR" smtClean="0"/>
              <a:t>23/10/2017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6EC84B-2871-4F3A-A975-53C597F272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08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8E986B5-9B32-4F92-8A9D-0D849E6DB872}" type="datetimeFigureOut">
              <a:rPr lang="pt-BR" smtClean="0"/>
              <a:t>23/10/2017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6EC84B-2871-4F3A-A975-53C597F272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0515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8E986B5-9B32-4F92-8A9D-0D849E6DB872}" type="datetimeFigureOut">
              <a:rPr lang="pt-BR" smtClean="0"/>
              <a:t>23/10/2017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6EC84B-2871-4F3A-A975-53C597F272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0648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8E986B5-9B32-4F92-8A9D-0D849E6DB872}" type="datetimeFigureOut">
              <a:rPr lang="pt-BR" smtClean="0"/>
              <a:t>23/10/2017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6EC84B-2871-4F3A-A975-53C597F272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2795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8E986B5-9B32-4F92-8A9D-0D849E6DB872}" type="datetimeFigureOut">
              <a:rPr lang="pt-BR" smtClean="0"/>
              <a:t>23/10/2017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6EC84B-2871-4F3A-A975-53C597F272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4453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8E986B5-9B32-4F92-8A9D-0D849E6DB872}" type="datetimeFigureOut">
              <a:rPr lang="pt-BR" smtClean="0"/>
              <a:t>23/10/2017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6EC84B-2871-4F3A-A975-53C597F272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2786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8E986B5-9B32-4F92-8A9D-0D849E6DB872}" type="datetimeFigureOut">
              <a:rPr lang="pt-BR" smtClean="0"/>
              <a:t>23/10/2017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6EC84B-2871-4F3A-A975-53C597F272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958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8E986B5-9B32-4F92-8A9D-0D849E6DB872}" type="datetimeFigureOut">
              <a:rPr lang="pt-BR" smtClean="0"/>
              <a:t>23/10/2017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6EC84B-2871-4F3A-A975-53C597F272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2963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8E986B5-9B32-4F92-8A9D-0D849E6DB872}" type="datetimeFigureOut">
              <a:rPr lang="pt-BR" smtClean="0"/>
              <a:t>23/10/2017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6EC84B-2871-4F3A-A975-53C597F272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22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8E986B5-9B32-4F92-8A9D-0D849E6DB872}" type="datetimeFigureOut">
              <a:rPr lang="pt-BR" smtClean="0"/>
              <a:t>23/10/2017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6EC84B-2871-4F3A-A975-53C597F272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3944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CaixaDeTexto 6"/>
          <p:cNvSpPr txBox="1"/>
          <p:nvPr userDrawn="1"/>
        </p:nvSpPr>
        <p:spPr>
          <a:xfrm>
            <a:off x="423331" y="6527602"/>
            <a:ext cx="81957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dirty="0">
                <a:solidFill>
                  <a:schemeClr val="accent1">
                    <a:lumMod val="75000"/>
                  </a:schemeClr>
                </a:solidFill>
              </a:rPr>
              <a:t>Seminário Políticas Sociais e a Austeridade na Agenda Neoliberal – Rio de Janeiro – 16/10/2017</a:t>
            </a:r>
          </a:p>
        </p:txBody>
      </p:sp>
    </p:spTree>
    <p:extLst>
      <p:ext uri="{BB962C8B-B14F-4D97-AF65-F5344CB8AC3E}">
        <p14:creationId xmlns:p14="http://schemas.microsoft.com/office/powerpoint/2010/main" val="4239820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nado.gov.br/noticias/Jornal/emdiscussao/contas-publicas/mundo/causas-da-crise-na-europa-o-problema-fiscal-enorme-divida-publica-consequencias-reservas-baixas-o-aumento-das-taxas-de-desemprego-divida-publica-em-relacao-ao-pib.aspx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cervo.publico.pt/economia/memorando-da-troika-anotado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xpresso.sapo.pt/dossies/dossiest_actualidade/dossie_maisausteridade/as-50-medidas-de-austeridade-entre-junho-de-2011-e-agosto-deste-ano=f757627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expresso.sapo.pt/dossies/dossiest_actualidade/dossie_maisausteridade/as-50-medidas-de-austeridade-entre-junho-de-2011-e-agosto-deste-ano=f757627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expresso.sapo.pt/dossies/dossiest_actualidade/dossie_maisausteridade/as-50-medidas-de-austeridade-entre-junho-de-2011-e-agosto-deste-ano=f757627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oglobo.globo.com/economia/reforma-trabalhista-entenda-as-principais-mudancas-21194782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rasil.gov.br/economia-e-emprego/2017/04/entenda-as-principais-mudancas-na-reforma-da-previdencia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5835" y="1170775"/>
            <a:ext cx="8176189" cy="2555193"/>
          </a:xfrm>
        </p:spPr>
        <p:txBody>
          <a:bodyPr anchor="ctr">
            <a:noAutofit/>
          </a:bodyPr>
          <a:lstStyle/>
          <a:p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Políticas sociais e austeridade fiscal: Como as políticas sociais são afetadas pelo </a:t>
            </a:r>
            <a:r>
              <a:rPr lang="pt-BR" sz="3600" b="1" dirty="0" err="1">
                <a:solidFill>
                  <a:schemeClr val="accent1">
                    <a:lumMod val="75000"/>
                  </a:schemeClr>
                </a:solidFill>
              </a:rPr>
              <a:t>austericídio</a:t>
            </a:r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 da agenda neoliberal no Brasil e no mundo</a:t>
            </a: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3879790" y="3973794"/>
            <a:ext cx="4595501" cy="18373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400" dirty="0"/>
              <a:t>Apresentação baseada no documento “Políticas sociais e austeridade fiscal: Como as políticas sociais são afetadas pelo </a:t>
            </a:r>
            <a:r>
              <a:rPr lang="pt-BR" sz="1400" dirty="0" err="1"/>
              <a:t>austericídio</a:t>
            </a:r>
            <a:r>
              <a:rPr lang="pt-BR" sz="1400" dirty="0"/>
              <a:t> da agenda neoliberal no Brasil e no mundo”, preparado por Fabiola Sulpino Vieira, Isabela Soares Santos, Carlos Ocké Reis e Paulo Henrique de Almeida Rodrigues, como subsídio para o debate no Seminário “Políticas sociais e a austeridade na agenda neoliberal”, organizado pela parceria Cebes-Fiocruz-ABrES. Versão preliminar datada de 29 de setembro de 2017. </a:t>
            </a:r>
          </a:p>
          <a:p>
            <a:pPr algn="just"/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1659001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t="15976" b="10135"/>
          <a:stretch/>
        </p:blipFill>
        <p:spPr>
          <a:xfrm>
            <a:off x="223124" y="1768978"/>
            <a:ext cx="8727893" cy="4401083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23123" y="341832"/>
            <a:ext cx="8727893" cy="1068225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Objetivos e funções da política de investimento social</a:t>
            </a:r>
          </a:p>
        </p:txBody>
      </p:sp>
    </p:spTree>
    <p:extLst>
      <p:ext uri="{BB962C8B-B14F-4D97-AF65-F5344CB8AC3E}">
        <p14:creationId xmlns:p14="http://schemas.microsoft.com/office/powerpoint/2010/main" val="3654372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0997" y="487403"/>
            <a:ext cx="3654996" cy="2213068"/>
          </a:xfrm>
        </p:spPr>
        <p:txBody>
          <a:bodyPr anchor="t">
            <a:normAutofit/>
          </a:bodyPr>
          <a:lstStyle/>
          <a:p>
            <a:pPr algn="ctr"/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Crise econômica de 2008: efeitos sobre a União Europeia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20927" t="21183" r="43089" b="4176"/>
          <a:stretch/>
        </p:blipFill>
        <p:spPr>
          <a:xfrm>
            <a:off x="418011" y="487403"/>
            <a:ext cx="4606504" cy="5972026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657316" y="4843602"/>
            <a:ext cx="323885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Fonte: Senado Federal. Em Discussão. Disponível em: </a:t>
            </a:r>
            <a:r>
              <a:rPr lang="pt-BR" sz="1100" dirty="0">
                <a:hlinkClick r:id="rId3"/>
              </a:rPr>
              <a:t>https://www.senado.gov.br/noticias/Jornal/emdiscussao/contas-publicas/mundo/causas-da-crise-na-europa-o-problema-fiscal-enorme-divida-publica-consequencias-reservas-baixas-o-aumento-das-taxas-de-desemprego-divida-publica-em-relacao-ao-pib.aspx</a:t>
            </a:r>
            <a:r>
              <a:rPr lang="pt-BR" sz="1100" dirty="0"/>
              <a:t>. Acesso em: 13 out. 2017. </a:t>
            </a:r>
          </a:p>
        </p:txBody>
      </p:sp>
    </p:spTree>
    <p:extLst>
      <p:ext uri="{BB962C8B-B14F-4D97-AF65-F5344CB8AC3E}">
        <p14:creationId xmlns:p14="http://schemas.microsoft.com/office/powerpoint/2010/main" val="2184932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1738" y="168573"/>
            <a:ext cx="7886700" cy="993655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 err="1">
                <a:solidFill>
                  <a:schemeClr val="accent1">
                    <a:lumMod val="75000"/>
                  </a:schemeClr>
                </a:solidFill>
              </a:rPr>
              <a:t>Troika</a:t>
            </a:r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 e o ajuste fiscal de alguns países da União Europeia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32096" y="1324598"/>
            <a:ext cx="8387163" cy="1290415"/>
          </a:xfrm>
        </p:spPr>
        <p:txBody>
          <a:bodyPr>
            <a:normAutofit/>
          </a:bodyPr>
          <a:lstStyle/>
          <a:p>
            <a:r>
              <a:rPr lang="pt-BR" dirty="0" err="1"/>
              <a:t>Troika</a:t>
            </a:r>
            <a:r>
              <a:rPr lang="pt-BR" dirty="0"/>
              <a:t>: cooperação entre o Banco Central Europeu, o Fundo Monetário Internacional (FMI) e a Comissão Europeia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l="15006" t="23351" r="37864" b="31844"/>
          <a:stretch/>
        </p:blipFill>
        <p:spPr>
          <a:xfrm>
            <a:off x="1478391" y="2538101"/>
            <a:ext cx="6033394" cy="358484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478391" y="6122949"/>
            <a:ext cx="59649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Fonte: </a:t>
            </a:r>
            <a:r>
              <a:rPr lang="pt-BR" sz="1400" dirty="0">
                <a:hlinkClick r:id="rId3"/>
              </a:rPr>
              <a:t>https://acervo.publico.pt/economia/memorando-da-troika-anotado</a:t>
            </a:r>
            <a:r>
              <a:rPr lang="pt-BR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9327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254032"/>
            <a:ext cx="7886700" cy="891106"/>
          </a:xfrm>
        </p:spPr>
        <p:txBody>
          <a:bodyPr/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Austeridade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650" y="1145138"/>
            <a:ext cx="7886700" cy="5272753"/>
          </a:xfrm>
        </p:spPr>
        <p:txBody>
          <a:bodyPr>
            <a:noAutofit/>
          </a:bodyPr>
          <a:lstStyle/>
          <a:p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1º sentido</a:t>
            </a:r>
            <a:r>
              <a:rPr lang="pt-BR" dirty="0"/>
              <a:t>: refere-se à severidade ou simplicidade, severidade de disciplina, regime, expressão ou desenho</a:t>
            </a:r>
          </a:p>
          <a:p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2º sentido</a:t>
            </a:r>
            <a:r>
              <a:rPr lang="pt-BR" dirty="0"/>
              <a:t>: diz respeito a uma medida econômica, como uma poupança, economia ou ato de autonegação, especialmente em relação a algo que é considerado um luxo</a:t>
            </a:r>
          </a:p>
          <a:p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3º sentido</a:t>
            </a:r>
            <a:r>
              <a:rPr lang="pt-BR" dirty="0"/>
              <a:t>: está relacionada a uma poupança forçada, como política de um governo, com acesso ou disponibilidade restritos ao consumo de bens</a:t>
            </a:r>
          </a:p>
          <a:p>
            <a:pPr marL="0" indent="0" algn="r">
              <a:buNone/>
            </a:pPr>
            <a:endParaRPr lang="pt-BR" dirty="0"/>
          </a:p>
          <a:p>
            <a:pPr marL="0" indent="0" algn="r">
              <a:buNone/>
            </a:pPr>
            <a:r>
              <a:rPr lang="pt-BR" dirty="0" err="1"/>
              <a:t>Canterberry</a:t>
            </a:r>
            <a:r>
              <a:rPr lang="pt-BR" dirty="0"/>
              <a:t> (2015)</a:t>
            </a:r>
          </a:p>
        </p:txBody>
      </p:sp>
    </p:spTree>
    <p:extLst>
      <p:ext uri="{BB962C8B-B14F-4D97-AF65-F5344CB8AC3E}">
        <p14:creationId xmlns:p14="http://schemas.microsoft.com/office/powerpoint/2010/main" val="1783726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94004"/>
            <a:ext cx="7886700" cy="116222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Austeridade</a:t>
            </a:r>
            <a:br>
              <a:rPr lang="pt-BR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No discurso neoliberal...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33286" y="1256233"/>
            <a:ext cx="8477428" cy="5157819"/>
          </a:xfrm>
        </p:spPr>
        <p:txBody>
          <a:bodyPr>
            <a:noAutofit/>
          </a:bodyPr>
          <a:lstStyle/>
          <a:p>
            <a:r>
              <a:rPr lang="pt-BR" sz="3200" dirty="0"/>
              <a:t>Crítica de Bastos (2017) ao uso do termo “austeridade” pelos neoliberais:</a:t>
            </a:r>
          </a:p>
          <a:p>
            <a:pPr lvl="1"/>
            <a:r>
              <a:rPr lang="pt-BR" dirty="0"/>
              <a:t>a austeridade é utilizada pelos neoliberais para justificar a moderação no crescimento dos salários e da oferta de bens e serviços públicos</a:t>
            </a:r>
          </a:p>
          <a:p>
            <a:pPr lvl="1"/>
            <a:r>
              <a:rPr lang="pt-BR" dirty="0"/>
              <a:t>O argumento é de que com esta moderação, não se prejudica a poupança dos empresários, que é necessária para a geração de empregos e para o bem-estar futuro dos consumidores</a:t>
            </a:r>
          </a:p>
          <a:p>
            <a:pPr lvl="1"/>
            <a:r>
              <a:rPr lang="pt-BR" dirty="0"/>
              <a:t>Não se realiza a moderação dos lucros</a:t>
            </a:r>
          </a:p>
          <a:p>
            <a:pPr lvl="1"/>
            <a:r>
              <a:rPr lang="pt-BR" dirty="0"/>
              <a:t>A austeridade proposta não é a dos que já consomem mais (os ricos), mas sim a dos trabalhadores e dos cidadãos que dependem de serviços públicos, o que aumenta a injustiça social</a:t>
            </a:r>
          </a:p>
        </p:txBody>
      </p:sp>
    </p:spTree>
    <p:extLst>
      <p:ext uri="{BB962C8B-B14F-4D97-AF65-F5344CB8AC3E}">
        <p14:creationId xmlns:p14="http://schemas.microsoft.com/office/powerpoint/2010/main" val="1085038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94004"/>
            <a:ext cx="7886700" cy="1162229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Austeridade fiscal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33286" y="1512604"/>
            <a:ext cx="8477428" cy="37857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dirty="0"/>
              <a:t>A austeridade fiscal, como cerne de políticas governamentais, se caracteriza por escolhas que exigem grandes sacrifícios da população</a:t>
            </a:r>
          </a:p>
          <a:p>
            <a:r>
              <a:rPr lang="pt-BR" dirty="0"/>
              <a:t>aumenta a carga tributária</a:t>
            </a:r>
          </a:p>
          <a:p>
            <a:r>
              <a:rPr lang="pt-BR" dirty="0"/>
              <a:t>implementação de medidas que restringem a oferta de benefícios, bens e serviços públicos, em razão de cortes de despesas e/ou da realização de reformas estruturais, afetando de forma significativa os estratos mais vulneráveis da população</a:t>
            </a:r>
          </a:p>
        </p:txBody>
      </p:sp>
    </p:spTree>
    <p:extLst>
      <p:ext uri="{BB962C8B-B14F-4D97-AF65-F5344CB8AC3E}">
        <p14:creationId xmlns:p14="http://schemas.microsoft.com/office/powerpoint/2010/main" val="2924155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l="18925" t="7094" r="16096" b="31083"/>
          <a:stretch/>
        </p:blipFill>
        <p:spPr>
          <a:xfrm>
            <a:off x="301220" y="609519"/>
            <a:ext cx="8318352" cy="494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927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/>
          <a:srcRect l="11905" t="10054" r="33510" b="7921"/>
          <a:stretch/>
        </p:blipFill>
        <p:spPr>
          <a:xfrm>
            <a:off x="1361060" y="136733"/>
            <a:ext cx="6114284" cy="5742468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068224" y="6144426"/>
            <a:ext cx="7289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</a:t>
            </a:r>
            <a:r>
              <a:rPr lang="pt-BR" sz="1200" dirty="0">
                <a:hlinkClick r:id="rId3"/>
              </a:rPr>
              <a:t>http://expresso.sapo.pt/dossies/dossiest_actualidade/dossie_maisausteridade/as-50-medidas-de-austeridade-entre-junho-de-2011-e-agosto-deste-ano=f757627</a:t>
            </a:r>
            <a:r>
              <a:rPr lang="pt-BR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41939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6284" y="94004"/>
            <a:ext cx="8537248" cy="116222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Algumas medidas negociadas entre o governo português e a </a:t>
            </a:r>
            <a:r>
              <a:rPr lang="pt-BR" b="1" dirty="0" err="1">
                <a:solidFill>
                  <a:schemeClr val="accent1">
                    <a:lumMod val="75000"/>
                  </a:schemeClr>
                </a:solidFill>
              </a:rPr>
              <a:t>Troika</a:t>
            </a:r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 (1 de 2)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30736" y="1770465"/>
            <a:ext cx="8648344" cy="4153258"/>
          </a:xfrm>
        </p:spPr>
        <p:txBody>
          <a:bodyPr>
            <a:noAutofit/>
          </a:bodyPr>
          <a:lstStyle/>
          <a:p>
            <a:r>
              <a:rPr lang="pt-BR" sz="3600" b="1" dirty="0"/>
              <a:t>Salários e pensões </a:t>
            </a:r>
          </a:p>
          <a:p>
            <a:pPr lvl="1"/>
            <a:r>
              <a:rPr lang="pt-BR" sz="1800" dirty="0"/>
              <a:t>Os funcionários públicos com vencimentos superiores a 1500 sofreram, em 2011, cortes entre 3,5 e os 10%</a:t>
            </a:r>
          </a:p>
          <a:p>
            <a:pPr lvl="1"/>
            <a:r>
              <a:rPr lang="pt-BR" sz="1800" dirty="0"/>
              <a:t>Os trabalhadores do sector privado e do sector público perderam em 2011 o equivalente a meio subsídio de Natal, cerca de 3,5% do seu salário, através de uma sobretaxa no IRS</a:t>
            </a:r>
          </a:p>
          <a:p>
            <a:r>
              <a:rPr lang="pt-BR" sz="3600" b="1" dirty="0"/>
              <a:t>Função pública</a:t>
            </a:r>
          </a:p>
          <a:p>
            <a:pPr lvl="1"/>
            <a:r>
              <a:rPr lang="pt-BR" sz="1800" dirty="0"/>
              <a:t>Reduziu-se o número de dirigentes da Administração Pública (menos 15% do total, 218 cargos desapareceram em 2012) </a:t>
            </a:r>
          </a:p>
          <a:p>
            <a:pPr lvl="1"/>
            <a:r>
              <a:rPr lang="pt-BR" sz="1800" dirty="0"/>
              <a:t>O número de funcionários públicos caiu 2% por ano - 19 mil a menos em 2011, quase 9 mil saíram até junho de 2012 </a:t>
            </a:r>
          </a:p>
          <a:p>
            <a:pPr lvl="1"/>
            <a:r>
              <a:rPr lang="pt-BR" sz="1800" dirty="0"/>
              <a:t>Corte de 168 organismos e institutos públicos, por extinção e fusão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30736" y="6340879"/>
            <a:ext cx="8648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/>
              <a:t>Fonte: </a:t>
            </a:r>
            <a:r>
              <a:rPr lang="pt-BR" sz="900" dirty="0">
                <a:hlinkClick r:id="rId2"/>
              </a:rPr>
              <a:t>http://expresso.sapo.pt/dossies/dossiest_actualidade/dossie_maisausteridade/as-50-medidas-de-austeridade-entre-junho-de-2011-e-agosto-deste-ano=f757627</a:t>
            </a:r>
            <a:r>
              <a:rPr lang="pt-BR" sz="900" dirty="0"/>
              <a:t> </a:t>
            </a:r>
            <a:endParaRPr lang="pt-BR" sz="1050" dirty="0"/>
          </a:p>
        </p:txBody>
      </p:sp>
    </p:spTree>
    <p:extLst>
      <p:ext uri="{BB962C8B-B14F-4D97-AF65-F5344CB8AC3E}">
        <p14:creationId xmlns:p14="http://schemas.microsoft.com/office/powerpoint/2010/main" val="1314296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6284" y="94004"/>
            <a:ext cx="8537248" cy="116222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Algumas medidas negociadas entre o governo português e a </a:t>
            </a:r>
            <a:r>
              <a:rPr lang="pt-BR" b="1" dirty="0" err="1">
                <a:solidFill>
                  <a:schemeClr val="accent1">
                    <a:lumMod val="75000"/>
                  </a:schemeClr>
                </a:solidFill>
              </a:rPr>
              <a:t>Troika</a:t>
            </a:r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 (2 de 2)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30736" y="1333142"/>
            <a:ext cx="8648344" cy="5161661"/>
          </a:xfrm>
        </p:spPr>
        <p:txBody>
          <a:bodyPr>
            <a:noAutofit/>
          </a:bodyPr>
          <a:lstStyle/>
          <a:p>
            <a:r>
              <a:rPr lang="pt-BR" sz="3600" b="1" dirty="0"/>
              <a:t>Trabalho </a:t>
            </a:r>
            <a:endParaRPr lang="pt-BR" sz="3600" dirty="0"/>
          </a:p>
          <a:p>
            <a:pPr lvl="1"/>
            <a:r>
              <a:rPr lang="pt-BR" sz="1800" dirty="0"/>
              <a:t>Corte do valor das indenizações por despedimento no setor privado (de 30 para 20 dias por ano e com teto máximo de 12 anos) </a:t>
            </a:r>
          </a:p>
          <a:p>
            <a:pPr lvl="1"/>
            <a:r>
              <a:rPr lang="pt-BR" sz="1800" dirty="0"/>
              <a:t>Corte no subsídio de doença (uma baixa de menos de 30 dias equivale ao pagamento de 55% do salário)</a:t>
            </a:r>
          </a:p>
          <a:p>
            <a:pPr lvl="1"/>
            <a:r>
              <a:rPr lang="pt-BR" sz="1800" dirty="0"/>
              <a:t>No subsídio de desemprego: dura metade do tempo, tem um teto máximo 20% mais baixo e reduz progressivamente até 10% do valor inicialmente pago </a:t>
            </a:r>
          </a:p>
          <a:p>
            <a:pPr lvl="1"/>
            <a:r>
              <a:rPr lang="pt-BR" sz="1800" dirty="0"/>
              <a:t>Eliminação de quatro feriados (a vigorar em 2013)</a:t>
            </a:r>
          </a:p>
          <a:p>
            <a:r>
              <a:rPr lang="pt-BR" sz="3600" b="1" dirty="0"/>
              <a:t>Saúde </a:t>
            </a:r>
          </a:p>
          <a:p>
            <a:pPr lvl="1"/>
            <a:r>
              <a:rPr lang="pt-BR" sz="1800" dirty="0"/>
              <a:t>Corte de 200 milhões de euros nos custos dos hospitais </a:t>
            </a:r>
          </a:p>
          <a:p>
            <a:pPr lvl="1"/>
            <a:r>
              <a:rPr lang="pt-BR" sz="1800" dirty="0"/>
              <a:t>30% de redução no volume de horas extras nos hospitais em 2012 </a:t>
            </a:r>
          </a:p>
          <a:p>
            <a:pPr lvl="1"/>
            <a:r>
              <a:rPr lang="pt-BR" sz="1800" dirty="0"/>
              <a:t>Corte na coparticipação no transporte dos doentes (menos 30%) pagos aos bombeiros </a:t>
            </a:r>
          </a:p>
          <a:p>
            <a:pPr lvl="1"/>
            <a:r>
              <a:rPr lang="pt-BR" sz="1800" dirty="0"/>
              <a:t>Taxas moderadoras - o valor das taxas duplicou em 2012 e o Estado prevê ganhar 200 milhões por ano</a:t>
            </a:r>
            <a:endParaRPr lang="pt-BR" sz="36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230736" y="6340879"/>
            <a:ext cx="8648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/>
              <a:t>Fonte: </a:t>
            </a:r>
            <a:r>
              <a:rPr lang="pt-BR" sz="900" dirty="0">
                <a:hlinkClick r:id="rId2"/>
              </a:rPr>
              <a:t>http://expresso.sapo.pt/dossies/dossiest_actualidade/dossie_maisausteridade/as-50-medidas-de-austeridade-entre-junho-de-2011-e-agosto-deste-ano=f757627</a:t>
            </a:r>
            <a:r>
              <a:rPr lang="pt-BR" sz="900" dirty="0"/>
              <a:t> </a:t>
            </a:r>
            <a:endParaRPr lang="pt-BR" sz="1050" dirty="0"/>
          </a:p>
        </p:txBody>
      </p:sp>
    </p:spTree>
    <p:extLst>
      <p:ext uri="{BB962C8B-B14F-4D97-AF65-F5344CB8AC3E}">
        <p14:creationId xmlns:p14="http://schemas.microsoft.com/office/powerpoint/2010/main" val="1654955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7738" y="2845749"/>
            <a:ext cx="8537248" cy="116222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Como a austeridade fiscal está sendo empregada no Brasil?</a:t>
            </a:r>
          </a:p>
        </p:txBody>
      </p:sp>
    </p:spTree>
    <p:extLst>
      <p:ext uri="{BB962C8B-B14F-4D97-AF65-F5344CB8AC3E}">
        <p14:creationId xmlns:p14="http://schemas.microsoft.com/office/powerpoint/2010/main" val="2642571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6284" y="94004"/>
            <a:ext cx="8537248" cy="116222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Investimentos do Poder Executivo federal, 2008 - 2016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84" y="1339153"/>
            <a:ext cx="8451170" cy="528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887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202756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Implantação de teto de gasto para despesas primárias (EC 95, de 2016)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626450"/>
          </a:xfrm>
        </p:spPr>
        <p:txBody>
          <a:bodyPr>
            <a:normAutofit/>
          </a:bodyPr>
          <a:lstStyle/>
          <a:p>
            <a:r>
              <a:rPr lang="pt-BR" dirty="0"/>
              <a:t>Valor fixo definido para as despesas com as políticas públicas financiadas pelo governo federal (chamadas de despesas primárias), o qual será corrigido apenas pelo Índice de Preços ao Consumidor Amplo (IPCA), anualmente, de 2017 a 2036</a:t>
            </a:r>
          </a:p>
          <a:p>
            <a:r>
              <a:rPr lang="pt-BR" dirty="0"/>
              <a:t>Esta forma de congelamento em termos reais das despesas primárias (pagas e dos restos a pagar pagos) foi chamada de Novo Regime Fiscal</a:t>
            </a:r>
          </a:p>
          <a:p>
            <a:r>
              <a:rPr lang="pt-BR" dirty="0"/>
              <a:t>Congelamento da aplicação mínima em saúde e educação, em termos reais</a:t>
            </a:r>
          </a:p>
        </p:txBody>
      </p:sp>
    </p:spTree>
    <p:extLst>
      <p:ext uri="{BB962C8B-B14F-4D97-AF65-F5344CB8AC3E}">
        <p14:creationId xmlns:p14="http://schemas.microsoft.com/office/powerpoint/2010/main" val="3494619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9009" y="194210"/>
            <a:ext cx="7886700" cy="1070567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Congelamento da aplicação mínima em saúde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4919" y="1384420"/>
            <a:ext cx="8571431" cy="5067656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Com a EC 95 passa a valer a seguinte regra para a aplicação mínima em ações e serviços públicos de saúde:</a:t>
            </a:r>
          </a:p>
          <a:p>
            <a:pPr lvl="1"/>
            <a:r>
              <a:rPr lang="pt-BR" dirty="0"/>
              <a:t>2017 = 15% da receita corrente líquida (RCL) de 2017 = aplicação mínima de 2017</a:t>
            </a:r>
          </a:p>
          <a:p>
            <a:pPr lvl="1"/>
            <a:r>
              <a:rPr lang="pt-BR" dirty="0"/>
              <a:t>2018 = 15% da RCL de 2017 + IPCA (acumulado de julho/2016 a junho/2017) = aplicação mínima de 2018</a:t>
            </a:r>
          </a:p>
          <a:p>
            <a:pPr lvl="1"/>
            <a:r>
              <a:rPr lang="pt-BR" dirty="0"/>
              <a:t>2019 = aplicação mínima de 2018 + IPCA (acumulado de julho/2017 a junho de 2018)</a:t>
            </a:r>
          </a:p>
          <a:p>
            <a:pPr lvl="1"/>
            <a:r>
              <a:rPr lang="pt-BR" dirty="0"/>
              <a:t>...</a:t>
            </a:r>
          </a:p>
          <a:p>
            <a:pPr lvl="1"/>
            <a:r>
              <a:rPr lang="pt-BR" dirty="0"/>
              <a:t>2036 = aplicação mínima de 2035 + IPCA (acumulado de julho/2034 a junho/2035)</a:t>
            </a:r>
          </a:p>
          <a:p>
            <a:r>
              <a:rPr lang="pt-BR" dirty="0"/>
              <a:t>De acordo com a Secretaria do Tesouro Nacional,* a RCL estimada para 2017 é de R$ 764,4 bilhões, o que resulta em uma aplicação mínima em saúde estimada de R$ 114,7 bilhões</a:t>
            </a:r>
          </a:p>
          <a:p>
            <a:r>
              <a:rPr lang="pt-BR" dirty="0"/>
              <a:t>Logo, sob a vigência da EC 95, a aplicação mínima em saúde será de R$ 114,7 bilhões em valores de 2017 até 2036</a:t>
            </a:r>
          </a:p>
        </p:txBody>
      </p:sp>
    </p:spTree>
    <p:extLst>
      <p:ext uri="{BB962C8B-B14F-4D97-AF65-F5344CB8AC3E}">
        <p14:creationId xmlns:p14="http://schemas.microsoft.com/office/powerpoint/2010/main" val="1018310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149681" y="393107"/>
            <a:ext cx="8844637" cy="13502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b="1" dirty="0">
                <a:solidFill>
                  <a:srgbClr val="0070C0"/>
                </a:solidFill>
                <a:cs typeface="Times New Roman" panose="02020603050405020304" pitchFamily="18" charset="0"/>
              </a:rPr>
              <a:t>Legislação sobre o financiamento federal do SUS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80" y="2164684"/>
            <a:ext cx="8844637" cy="3122564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49681" y="5708590"/>
            <a:ext cx="88446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/>
              <a:t>Fonte: VIEIRA, F.S.; BENEVIDES, R.P.S. O direito à saúde no Brasil em tempos de crise econômica, ajuste fiscal e reforma implícita do Estado. Revista de Estudos e Pesquisas sobre as Américas, v. 10, n. 3, p. 1-28, 2016.</a:t>
            </a:r>
          </a:p>
        </p:txBody>
      </p:sp>
    </p:spTree>
    <p:extLst>
      <p:ext uri="{BB962C8B-B14F-4D97-AF65-F5344CB8AC3E}">
        <p14:creationId xmlns:p14="http://schemas.microsoft.com/office/powerpoint/2010/main" val="2056994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637654" y="244544"/>
            <a:ext cx="7908637" cy="80658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dirty="0">
                <a:solidFill>
                  <a:srgbClr val="0070C0"/>
                </a:solidFill>
              </a:rPr>
              <a:t>Simulação do impacto da EC 95 sobre o gasto federal do SUS caso vigorasse desde 2003 (em % do PIB), 2003 – 2015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655" y="1136596"/>
            <a:ext cx="7908636" cy="4894821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637655" y="6116880"/>
            <a:ext cx="7908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Fonte: VIEIRA, Fabiola Sulpino; BENEVIDES, Rodrigo Pucci de Sá e. “Os impactos do Novo Regime Fiscal para o financiamento do Sistema Único de Saúde e para a efetivação do direito à saúde no Brasil”. </a:t>
            </a:r>
            <a:r>
              <a:rPr lang="pt-BR" sz="1000" i="1" dirty="0"/>
              <a:t>Nota Técnica</a:t>
            </a:r>
            <a:r>
              <a:rPr lang="pt-BR" sz="1000" dirty="0"/>
              <a:t> nº 28. Brasília: Ipea, 2016. </a:t>
            </a:r>
          </a:p>
        </p:txBody>
      </p:sp>
    </p:spTree>
    <p:extLst>
      <p:ext uri="{BB962C8B-B14F-4D97-AF65-F5344CB8AC3E}">
        <p14:creationId xmlns:p14="http://schemas.microsoft.com/office/powerpoint/2010/main" val="90633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607038" y="101219"/>
            <a:ext cx="7754449" cy="79609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b="1" dirty="0">
                <a:solidFill>
                  <a:schemeClr val="accent5">
                    <a:lumMod val="75000"/>
                  </a:schemeClr>
                </a:solidFill>
              </a:rPr>
              <a:t>Projeção do impacto da EC 95 sobre o gasto federal com saúde em comparação com a manutenção da regra da EC 86 - </a:t>
            </a:r>
            <a:r>
              <a:rPr lang="pt-BR" sz="2000" b="1" dirty="0">
                <a:solidFill>
                  <a:srgbClr val="FF0000"/>
                </a:solidFill>
              </a:rPr>
              <a:t>em % do PIB</a:t>
            </a:r>
            <a:endParaRPr lang="pt-BR" sz="1800" b="1" dirty="0">
              <a:solidFill>
                <a:srgbClr val="FF000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038" y="959047"/>
            <a:ext cx="7754449" cy="5122742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607038" y="6207643"/>
            <a:ext cx="7754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/>
              <a:t>Fonte: VIEIRA, F.S.; BENEVIDES, R.P.S. O direito à saúde no Brasil em tempos de crise econômica, ajuste fiscal e reforma implícita do Estado. Revista de Estudos e Pesquisas sobre as Américas, v. 10, n. 3, p. 1-28, 2016.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392965" y="3520418"/>
            <a:ext cx="2905570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Em relação à aplicação mínima de recursos em ações e serviços públicos de saúde (ASPS)</a:t>
            </a:r>
          </a:p>
        </p:txBody>
      </p:sp>
    </p:spTree>
    <p:extLst>
      <p:ext uri="{BB962C8B-B14F-4D97-AF65-F5344CB8AC3E}">
        <p14:creationId xmlns:p14="http://schemas.microsoft.com/office/powerpoint/2010/main" val="206616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759632" y="89354"/>
            <a:ext cx="7754449" cy="7180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b="1" dirty="0">
                <a:solidFill>
                  <a:schemeClr val="accent5">
                    <a:lumMod val="75000"/>
                  </a:schemeClr>
                </a:solidFill>
              </a:rPr>
              <a:t>Projeção do impacto da EC 95 sobre o gasto federal com Saúde em comparação com a manutenção da regra da EC 86 - </a:t>
            </a:r>
            <a:r>
              <a:rPr lang="pt-BR" sz="2000" b="1" dirty="0">
                <a:solidFill>
                  <a:srgbClr val="FF0000"/>
                </a:solidFill>
              </a:rPr>
              <a:t>em % da RCL</a:t>
            </a:r>
            <a:endParaRPr lang="pt-BR" sz="1600" b="1" dirty="0">
              <a:solidFill>
                <a:srgbClr val="FF000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t="5486"/>
          <a:stretch/>
        </p:blipFill>
        <p:spPr>
          <a:xfrm>
            <a:off x="759632" y="931487"/>
            <a:ext cx="7754449" cy="523062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392965" y="3520418"/>
            <a:ext cx="2905570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Em relação à aplicação mínima de recursos em ações e serviços públicos de saúde (ASPS)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759632" y="6216189"/>
            <a:ext cx="7754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/>
              <a:t>Fonte: VIEIRA, F.S.; BENEVIDES, R.P.S. O direito à saúde no Brasil em tempos de crise econômica, ajuste fiscal e reforma implícita do Estado. Revista de Estudos e Pesquisas sobre as Américas, v. 10, n. 3, p. 1-28, 2016.</a:t>
            </a:r>
          </a:p>
        </p:txBody>
      </p:sp>
    </p:spTree>
    <p:extLst>
      <p:ext uri="{BB962C8B-B14F-4D97-AF65-F5344CB8AC3E}">
        <p14:creationId xmlns:p14="http://schemas.microsoft.com/office/powerpoint/2010/main" val="114452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759633" y="119639"/>
            <a:ext cx="7771540" cy="7093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800" b="1" dirty="0">
                <a:solidFill>
                  <a:schemeClr val="accent5">
                    <a:lumMod val="75000"/>
                  </a:schemeClr>
                </a:solidFill>
              </a:rPr>
              <a:t>Projeção do impacto da EC 95 sobre o gasto federal com Saúde em comparação com a manutenção da regra da EC 86 - </a:t>
            </a:r>
            <a:r>
              <a:rPr lang="pt-BR" sz="1800" b="1" dirty="0">
                <a:solidFill>
                  <a:srgbClr val="FF0000"/>
                </a:solidFill>
              </a:rPr>
              <a:t>em R$ de 2016 per capita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t="3568"/>
          <a:stretch/>
        </p:blipFill>
        <p:spPr>
          <a:xfrm>
            <a:off x="776723" y="794752"/>
            <a:ext cx="7754449" cy="5543072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759632" y="6335833"/>
            <a:ext cx="7754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/>
              <a:t>Fonte: VIEIRA, F.S.; BENEVIDES, R.P.S. O direito à saúde no Brasil em tempos de crise econômica, ajuste fiscal e reforma implícita do Estado. Revista de Estudos e Pesquisas sobre as Américas, v. 10, n. 3, p. 1-28, 2016.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307507" y="965225"/>
            <a:ext cx="2905570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Em relação à aplicação mínima de recursos em ações e serviços públicos de saúde (ASPS)</a:t>
            </a:r>
          </a:p>
        </p:txBody>
      </p:sp>
    </p:spTree>
    <p:extLst>
      <p:ext uri="{BB962C8B-B14F-4D97-AF65-F5344CB8AC3E}">
        <p14:creationId xmlns:p14="http://schemas.microsoft.com/office/powerpoint/2010/main" val="122957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87659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Consequência fiscal do teto de gasto...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sz="3600" dirty="0"/>
              <a:t>Cenário de crescimento econômico → ↑ da arrecadação → Receitas crescem e despesas primárias permanecem congeladas → ↑ Receitas – Despesas primárias congeladas = ↑ Saldo → os recursos adicionais não poderão ser investidos nas políticas públicas (mas poderão ser utilizados para pagar despesas financeiras ou poderão constituir reservas monetárias)</a:t>
            </a:r>
          </a:p>
        </p:txBody>
      </p:sp>
    </p:spTree>
    <p:extLst>
      <p:ext uri="{BB962C8B-B14F-4D97-AF65-F5344CB8AC3E}">
        <p14:creationId xmlns:p14="http://schemas.microsoft.com/office/powerpoint/2010/main" val="1806077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560283" y="194210"/>
            <a:ext cx="7886700" cy="668915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Outras reformas estruturais – Trabalhista</a:t>
            </a:r>
            <a:b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(Lei nº 13.467, de 13 de julho de 2017)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733" y="1358781"/>
            <a:ext cx="8318798" cy="4717278"/>
          </a:xfrm>
        </p:spPr>
        <p:txBody>
          <a:bodyPr>
            <a:normAutofit fontScale="55000" lnSpcReduction="20000"/>
          </a:bodyPr>
          <a:lstStyle/>
          <a:p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Acordado sobre o legislado</a:t>
            </a:r>
            <a:r>
              <a:rPr lang="pt-BR" sz="3600" dirty="0"/>
              <a:t>: o acordado entre sindicatos e empresas tem força de lei para uma lista de itens, entre os quais jornada, participação nos lucros e banco de horas</a:t>
            </a:r>
          </a:p>
          <a:p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Jornada diária</a:t>
            </a:r>
            <a:r>
              <a:rPr lang="pt-BR" sz="3600" dirty="0"/>
              <a:t>: poderá ser ajustada desde que a compensação aconteça no mesmo mês e se respeite o limite de dez horas diárias, já previsto na CLT</a:t>
            </a:r>
          </a:p>
          <a:p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Jornada parcial e temporária</a:t>
            </a:r>
            <a:r>
              <a:rPr lang="pt-BR" sz="3600" dirty="0"/>
              <a:t>: a jornada do contrato parcial poderá subir das atuais 25 horas semanais permitidas para até 30 horas, sem possibilidade de horas extras</a:t>
            </a:r>
          </a:p>
          <a:p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Inclusão da jornada intermitente</a:t>
            </a:r>
            <a:r>
              <a:rPr lang="pt-BR" sz="3600" dirty="0"/>
              <a:t>: esse tipo de contrato permitirá a prestação de serviços com interrupções, em dias alternados ou apenas por algumas horas na semana</a:t>
            </a:r>
          </a:p>
          <a:p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Terceirização</a:t>
            </a:r>
            <a:r>
              <a:rPr lang="pt-BR" sz="3600" dirty="0"/>
              <a:t>: permite que valha para qualquer função da empresa  </a:t>
            </a:r>
          </a:p>
          <a:p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Gestantes e lactantes</a:t>
            </a:r>
            <a:r>
              <a:rPr lang="pt-BR" sz="3600" dirty="0"/>
              <a:t>: gestantes e lactantes não poderão trabalhar em atividades que tenham grau máximo de insalubridade</a:t>
            </a:r>
          </a:p>
          <a:p>
            <a:r>
              <a:rPr lang="pt-BR" sz="3600" dirty="0">
                <a:solidFill>
                  <a:schemeClr val="accent1">
                    <a:lumMod val="75000"/>
                  </a:schemeClr>
                </a:solidFill>
              </a:rPr>
              <a:t>Demissão em acordo</a:t>
            </a:r>
            <a:r>
              <a:rPr lang="pt-BR" sz="3600" dirty="0"/>
              <a:t>: por esse mecanismo, a multa de 40% do FGTS é reduzida a 20%, e o aviso prévio fica restrito a 15 dias</a:t>
            </a:r>
          </a:p>
          <a:p>
            <a:r>
              <a:rPr lang="pt-BR" sz="3600" dirty="0"/>
              <a:t>Entre outras mudanças...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333286" y="6238430"/>
            <a:ext cx="8528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</a:t>
            </a:r>
            <a:r>
              <a:rPr lang="pt-BR" sz="1200" dirty="0">
                <a:hlinkClick r:id="rId2"/>
              </a:rPr>
              <a:t>https://oglobo.globo.com/economia/reforma-trabalhista-entenda-as-principais-mudancas-21194782</a:t>
            </a:r>
            <a:r>
              <a:rPr lang="pt-BR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1671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247828" y="194210"/>
            <a:ext cx="8520157" cy="1378216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Outras reformas estruturais – previdência</a:t>
            </a:r>
            <a:b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(Em tramitação no Congresso – proposta alterada em relação à original)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47828" y="1734796"/>
            <a:ext cx="8605615" cy="4401085"/>
          </a:xfrm>
        </p:spPr>
        <p:txBody>
          <a:bodyPr>
            <a:normAutofit fontScale="92500" lnSpcReduction="10000"/>
          </a:bodyPr>
          <a:lstStyle/>
          <a:p>
            <a:r>
              <a:rPr lang="pt-BR" sz="3600" dirty="0"/>
              <a:t>A idade mínima necessária para se aposentar foi mantida em 65 anos para homens e fixada em 62 anos para mulheres</a:t>
            </a:r>
          </a:p>
          <a:p>
            <a:r>
              <a:rPr lang="pt-BR" sz="3200" dirty="0"/>
              <a:t>O tempo de contribuição não foi alterado e continua sendo de 25 anos</a:t>
            </a:r>
          </a:p>
          <a:p>
            <a:r>
              <a:rPr lang="pt-BR" sz="3200" dirty="0"/>
              <a:t>A idade mínima para o BPC foi alterada: passou de 70 anos para 65</a:t>
            </a:r>
          </a:p>
          <a:p>
            <a:r>
              <a:rPr lang="pt-BR" sz="3200" dirty="0"/>
              <a:t>Aposentadoria rural: a idade de aposentadoria dos homens seria de 60 e a das mulheres de 57 anos, além disso o tempo de contribuição seria de 15 anos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33286" y="6238430"/>
            <a:ext cx="8528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</a:t>
            </a:r>
            <a:r>
              <a:rPr lang="pt-BR" sz="1200" dirty="0">
                <a:hlinkClick r:id="rId2"/>
              </a:rPr>
              <a:t>http://www.brasil.gov.br/economia-e-emprego/2017/04/entenda-as-principais-mudancas-na-reforma-da-previdencia</a:t>
            </a:r>
            <a:r>
              <a:rPr lang="pt-BR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706310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7375" y="1965533"/>
            <a:ext cx="7886700" cy="2100887"/>
          </a:xfrm>
        </p:spPr>
        <p:txBody>
          <a:bodyPr>
            <a:noAutofit/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Efeitos sociais das crises econômicas e da austeridade fiscal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18400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6588" y="105972"/>
            <a:ext cx="7159830" cy="936615"/>
          </a:xfrm>
        </p:spPr>
        <p:txBody>
          <a:bodyPr>
            <a:noAutofit/>
          </a:bodyPr>
          <a:lstStyle/>
          <a:p>
            <a:r>
              <a:rPr lang="pt-BR" sz="2400" b="1" dirty="0">
                <a:solidFill>
                  <a:schemeClr val="accent1">
                    <a:lumMod val="75000"/>
                  </a:schemeClr>
                </a:solidFill>
              </a:rPr>
              <a:t>Consequências sociais, sobre o estado de saúde e para o sistema de saúde das crises econômicas e da austeridade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8" y="1153682"/>
            <a:ext cx="7159829" cy="542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3986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0266" y="271122"/>
            <a:ext cx="8323468" cy="916743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solidFill>
                  <a:schemeClr val="accent1">
                    <a:lumMod val="75000"/>
                  </a:schemeClr>
                </a:solidFill>
              </a:rPr>
              <a:t>Percentual de pessoas desocupadas em relação às pessoas na força de trabalho, Brasil, 2012 – 2017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66" y="1447330"/>
            <a:ext cx="8323468" cy="517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333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0266" y="271122"/>
            <a:ext cx="8323468" cy="916743"/>
          </a:xfrm>
        </p:spPr>
        <p:txBody>
          <a:bodyPr>
            <a:noAutofit/>
          </a:bodyPr>
          <a:lstStyle/>
          <a:p>
            <a:pPr algn="ctr"/>
            <a:r>
              <a:rPr lang="pt-BR" sz="3200" b="1" dirty="0">
                <a:solidFill>
                  <a:schemeClr val="accent1">
                    <a:lumMod val="75000"/>
                  </a:schemeClr>
                </a:solidFill>
              </a:rPr>
              <a:t>Número de clientes de planos privados de assistência </a:t>
            </a:r>
            <a:r>
              <a:rPr lang="pt-BR" sz="3200" b="1" dirty="0" err="1">
                <a:solidFill>
                  <a:schemeClr val="accent1">
                    <a:lumMod val="75000"/>
                  </a:schemeClr>
                </a:solidFill>
              </a:rPr>
              <a:t>médica-hospitalar</a:t>
            </a: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</a:rPr>
              <a:t>, Brasil, 2008 – 2017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85" y="1401092"/>
            <a:ext cx="8515630" cy="5061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3511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010" y="271122"/>
            <a:ext cx="8961977" cy="916743"/>
          </a:xfrm>
        </p:spPr>
        <p:txBody>
          <a:bodyPr>
            <a:noAutofit/>
          </a:bodyPr>
          <a:lstStyle/>
          <a:p>
            <a:pPr algn="ctr"/>
            <a:r>
              <a:rPr lang="pt-BR" sz="3200" b="1" dirty="0">
                <a:solidFill>
                  <a:schemeClr val="accent1">
                    <a:lumMod val="75000"/>
                  </a:schemeClr>
                </a:solidFill>
              </a:rPr>
              <a:t>Gasto com ações e serviços públicos de saúde (ASPS), Brasil, 2002 – 2016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11" y="1268931"/>
            <a:ext cx="8961977" cy="513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0223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4686" y="185664"/>
            <a:ext cx="8894621" cy="916743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solidFill>
                  <a:schemeClr val="accent1">
                    <a:lumMod val="75000"/>
                  </a:schemeClr>
                </a:solidFill>
              </a:rPr>
              <a:t>Gasto total per capita com ações e serviços públicos de saúde (três esferas de governo), Brasil, 2002 – 2016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86" y="1102407"/>
            <a:ext cx="8894621" cy="556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9632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4686" y="185664"/>
            <a:ext cx="8894621" cy="916743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solidFill>
                  <a:schemeClr val="accent1">
                    <a:lumMod val="75000"/>
                  </a:schemeClr>
                </a:solidFill>
              </a:rPr>
              <a:t>Leitos de internação por mil habitantes disponíveis para o SUS, Brasil, 2006 - 2017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245" y="1166034"/>
            <a:ext cx="4502323" cy="266461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245" y="3894280"/>
            <a:ext cx="4502323" cy="2664619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5494946" y="2313677"/>
            <a:ext cx="3161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Calculado para a população total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494946" y="5041923"/>
            <a:ext cx="3161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Calculado para 70% da população total</a:t>
            </a:r>
          </a:p>
        </p:txBody>
      </p:sp>
    </p:spTree>
    <p:extLst>
      <p:ext uri="{BB962C8B-B14F-4D97-AF65-F5344CB8AC3E}">
        <p14:creationId xmlns:p14="http://schemas.microsoft.com/office/powerpoint/2010/main" val="25638529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6581" y="407855"/>
            <a:ext cx="8090832" cy="916743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solidFill>
                  <a:schemeClr val="accent1">
                    <a:lumMod val="75000"/>
                  </a:schemeClr>
                </a:solidFill>
              </a:rPr>
              <a:t>Mortalidade por lesões autoprovocadas voluntariamente (suicídios) no Brasil, 2000 – 2015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580" y="1705464"/>
            <a:ext cx="8090832" cy="471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820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7375" y="1965533"/>
            <a:ext cx="7886700" cy="2100887"/>
          </a:xfrm>
        </p:spPr>
        <p:txBody>
          <a:bodyPr>
            <a:noAutofit/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Outras questões que precisam ser consideradas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105533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8743" y="365127"/>
            <a:ext cx="8451791" cy="882560"/>
          </a:xfrm>
        </p:spPr>
        <p:txBody>
          <a:bodyPr>
            <a:normAutofit/>
          </a:bodyPr>
          <a:lstStyle/>
          <a:p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Sobre ajustes fiscais muito severos...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33845" y="1247687"/>
            <a:ext cx="7886700" cy="5255663"/>
          </a:xfrm>
        </p:spPr>
        <p:txBody>
          <a:bodyPr>
            <a:normAutofit/>
          </a:bodyPr>
          <a:lstStyle/>
          <a:p>
            <a:r>
              <a:rPr lang="pt-BR" dirty="0"/>
              <a:t>Economistas do Fundo Monetário Internacional (FMI) reconheceram que algumas políticas neoliberais aumentam a iniquidade social e colocam em risco uma expansão durável da economia</a:t>
            </a:r>
          </a:p>
          <a:p>
            <a:r>
              <a:rPr lang="pt-BR" dirty="0"/>
              <a:t>Admitiram que as políticas de austeridade fiscal não só têm custos para o bem-estar social, mas também afetam a demanda, aumentando o desemprego</a:t>
            </a:r>
          </a:p>
          <a:p>
            <a:pPr marL="0" indent="0" algn="r">
              <a:buNone/>
            </a:pPr>
            <a:endParaRPr lang="pt-BR" dirty="0"/>
          </a:p>
          <a:p>
            <a:pPr marL="0" indent="0" algn="r">
              <a:buNone/>
            </a:pPr>
            <a:r>
              <a:rPr lang="pt-BR" dirty="0"/>
              <a:t>(</a:t>
            </a:r>
            <a:r>
              <a:rPr lang="pt-BR" dirty="0" err="1"/>
              <a:t>Ostry</a:t>
            </a:r>
            <a:r>
              <a:rPr lang="pt-BR" dirty="0"/>
              <a:t>, </a:t>
            </a:r>
            <a:r>
              <a:rPr lang="pt-BR" dirty="0" err="1"/>
              <a:t>Loungani</a:t>
            </a:r>
            <a:r>
              <a:rPr lang="pt-BR" dirty="0"/>
              <a:t> e </a:t>
            </a:r>
            <a:r>
              <a:rPr lang="pt-BR" dirty="0" err="1"/>
              <a:t>Furceri</a:t>
            </a:r>
            <a:r>
              <a:rPr lang="pt-BR" dirty="0"/>
              <a:t>, 2016) </a:t>
            </a:r>
          </a:p>
        </p:txBody>
      </p:sp>
    </p:spTree>
    <p:extLst>
      <p:ext uri="{BB962C8B-B14F-4D97-AF65-F5344CB8AC3E}">
        <p14:creationId xmlns:p14="http://schemas.microsoft.com/office/powerpoint/2010/main" val="35179894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6816" y="247828"/>
            <a:ext cx="8558080" cy="836110"/>
          </a:xfrm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solidFill>
                  <a:srgbClr val="0070C0"/>
                </a:solidFill>
              </a:rPr>
              <a:t>A participação da saúde na economia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5185" y="1083938"/>
            <a:ext cx="8566624" cy="4966484"/>
          </a:xfrm>
        </p:spPr>
        <p:txBody>
          <a:bodyPr>
            <a:noAutofit/>
          </a:bodyPr>
          <a:lstStyle/>
          <a:p>
            <a:r>
              <a:rPr lang="pt-BR" sz="2400" dirty="0"/>
              <a:t>Nos 28 países da União Europeia, a participação da saúde na economia tem sido de cerca de 9% do PIB (</a:t>
            </a:r>
            <a:r>
              <a:rPr lang="pt-BR" sz="2400" dirty="0" err="1"/>
              <a:t>Quaglio</a:t>
            </a:r>
            <a:r>
              <a:rPr lang="pt-BR" sz="2400" dirty="0"/>
              <a:t> et al, 2013)</a:t>
            </a:r>
          </a:p>
          <a:p>
            <a:r>
              <a:rPr lang="pt-BR" sz="2400" dirty="0"/>
              <a:t>No Brasil, o valor adicionado bruto das atividades de saúde foram responsáveis por 6,5% do PIB em 2013, sendo que a atividade saúde pública teve participação de 2,3% do PIB no mesmo ano (Brasil, 2015)</a:t>
            </a:r>
          </a:p>
          <a:p>
            <a:r>
              <a:rPr lang="pt-BR" sz="2400" dirty="0"/>
              <a:t>O efeito multiplicador do gasto com saúde no país foi calculado em 1,7, ou seja, para um aumento do gasto com saúde de R$ 1,00, o aumento esperado do PIB seria de R$ 1,70 (Abrahão, </a:t>
            </a:r>
            <a:r>
              <a:rPr lang="pt-BR" sz="2400" dirty="0" err="1"/>
              <a:t>Mostafa</a:t>
            </a:r>
            <a:r>
              <a:rPr lang="pt-BR" sz="2400" dirty="0"/>
              <a:t> e Herculano, 2011)</a:t>
            </a:r>
          </a:p>
          <a:p>
            <a:r>
              <a:rPr lang="pt-BR" sz="2400" dirty="0"/>
              <a:t>Segundo </a:t>
            </a:r>
            <a:r>
              <a:rPr lang="pt-BR" sz="2400" dirty="0" err="1"/>
              <a:t>Stuckler</a:t>
            </a:r>
            <a:r>
              <a:rPr lang="pt-BR" sz="2400" dirty="0"/>
              <a:t> e </a:t>
            </a:r>
            <a:r>
              <a:rPr lang="pt-BR" sz="2400" dirty="0" err="1"/>
              <a:t>Basu</a:t>
            </a:r>
            <a:r>
              <a:rPr lang="pt-BR" sz="2400" dirty="0"/>
              <a:t> (2013), em estudo que analisou dados de 25 países europeus, dos Estados Unidos e Japão, a educação e a saúde têm os maiores multiplicadores fiscais, que são superiores a três</a:t>
            </a:r>
          </a:p>
        </p:txBody>
      </p:sp>
    </p:spTree>
    <p:extLst>
      <p:ext uri="{BB962C8B-B14F-4D97-AF65-F5344CB8AC3E}">
        <p14:creationId xmlns:p14="http://schemas.microsoft.com/office/powerpoint/2010/main" val="38967940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9009" y="271508"/>
            <a:ext cx="7886700" cy="572568"/>
          </a:xfrm>
        </p:spPr>
        <p:txBody>
          <a:bodyPr>
            <a:noAutofit/>
          </a:bodyPr>
          <a:lstStyle/>
          <a:p>
            <a:pPr algn="ctr"/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Política fiscal e ciclo econômico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4920" y="1219200"/>
            <a:ext cx="8554340" cy="4463753"/>
          </a:xfrm>
        </p:spPr>
        <p:txBody>
          <a:bodyPr>
            <a:normAutofit/>
          </a:bodyPr>
          <a:lstStyle/>
          <a:p>
            <a:r>
              <a:rPr lang="pt-BR" sz="3200" dirty="0"/>
              <a:t>Despesas com investimentos, benefícios sociais e pessoal são importantes para o crescimento do PIB durante as recessões</a:t>
            </a:r>
          </a:p>
          <a:p>
            <a:pPr lvl="1"/>
            <a:r>
              <a:rPr lang="pt-BR" sz="2800" dirty="0"/>
              <a:t>(respectivamente 1,68, 1,51 e 1,33)</a:t>
            </a:r>
          </a:p>
          <a:p>
            <a:r>
              <a:rPr lang="pt-BR" sz="3200" dirty="0"/>
              <a:t>Significa que o gasto de R$ 1 com benefícios sociais resulta em aumento de R$ 1,51 no PIB </a:t>
            </a:r>
          </a:p>
          <a:p>
            <a:r>
              <a:rPr lang="pt-BR" sz="3200" dirty="0"/>
              <a:t>Já os subsídios têm efeito insignificante para o crescimento do PIB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64920" y="5682953"/>
            <a:ext cx="86397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Fonte: ORAIR, R.O.; SIQUEIRA, F.F.; GOBETTI, S.W. </a:t>
            </a:r>
            <a:r>
              <a:rPr lang="pt-BR" sz="1100" b="1" dirty="0"/>
              <a:t>Política Fiscal e Ciclo Econômico</a:t>
            </a:r>
            <a:r>
              <a:rPr lang="pt-BR" sz="1100" dirty="0"/>
              <a:t>: uma análise baseada em multiplicadores do gasto público. Monografia premiada em 2º lugar. XXI Prêmio Tesouro Nacional 2016. Disponível em: http://www.esaf.fazenda.gov.br/assuntos/premios/premios-1/ premios-viviane-2016/xxi-premio-tesouro-nacional-2016/2o-lugar-rodrigo-octavio-orair-086.pdf&gt;. Acesso em: 14 nov. 2016.</a:t>
            </a:r>
          </a:p>
        </p:txBody>
      </p:sp>
    </p:spTree>
    <p:extLst>
      <p:ext uri="{BB962C8B-B14F-4D97-AF65-F5344CB8AC3E}">
        <p14:creationId xmlns:p14="http://schemas.microsoft.com/office/powerpoint/2010/main" val="42478409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8743" y="365127"/>
            <a:ext cx="8451791" cy="882560"/>
          </a:xfrm>
        </p:spPr>
        <p:txBody>
          <a:bodyPr>
            <a:normAutofit/>
          </a:bodyPr>
          <a:lstStyle/>
          <a:p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Orçamento familiar X Orçamento público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33845" y="1247687"/>
            <a:ext cx="7886700" cy="5255663"/>
          </a:xfrm>
        </p:spPr>
        <p:txBody>
          <a:bodyPr>
            <a:normAutofit/>
          </a:bodyPr>
          <a:lstStyle/>
          <a:p>
            <a:r>
              <a:rPr lang="pt-BR" sz="3200" dirty="0"/>
              <a:t>A dívida do Estado não é semelhante à dívida das famílias</a:t>
            </a:r>
          </a:p>
          <a:p>
            <a:r>
              <a:rPr lang="pt-BR" sz="3200" dirty="0"/>
              <a:t>Quando o governo gasta mais e investe na economia, a criação de empregos se multiplica e as finanças públicas se fortalecem</a:t>
            </a:r>
          </a:p>
          <a:p>
            <a:r>
              <a:rPr lang="pt-BR" sz="3200" dirty="0"/>
              <a:t>Conforme a economia cresce, diminui a demanda por programas sociais </a:t>
            </a:r>
          </a:p>
          <a:p>
            <a:pPr marL="0" indent="0">
              <a:buNone/>
            </a:pPr>
            <a:endParaRPr lang="pt-BR" sz="3200" dirty="0"/>
          </a:p>
          <a:p>
            <a:pPr marL="0" indent="0" algn="r">
              <a:buNone/>
            </a:pPr>
            <a:r>
              <a:rPr lang="pt-BR" sz="3200" dirty="0"/>
              <a:t>Stiglitz (2017) </a:t>
            </a:r>
          </a:p>
        </p:txBody>
      </p:sp>
    </p:spTree>
    <p:extLst>
      <p:ext uri="{BB962C8B-B14F-4D97-AF65-F5344CB8AC3E}">
        <p14:creationId xmlns:p14="http://schemas.microsoft.com/office/powerpoint/2010/main" val="23709995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5248" y="2922796"/>
            <a:ext cx="8451791" cy="882560"/>
          </a:xfrm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solidFill>
                  <a:schemeClr val="accent1">
                    <a:lumMod val="75000"/>
                  </a:schemeClr>
                </a:solidFill>
              </a:rPr>
              <a:t>Obrigada!</a:t>
            </a:r>
          </a:p>
        </p:txBody>
      </p:sp>
    </p:spTree>
    <p:extLst>
      <p:ext uri="{BB962C8B-B14F-4D97-AF65-F5344CB8AC3E}">
        <p14:creationId xmlns:p14="http://schemas.microsoft.com/office/powerpoint/2010/main" val="55248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356</TotalTime>
  <Words>2335</Words>
  <Application>Microsoft Office PowerPoint</Application>
  <PresentationFormat>Apresentação na tela (4:3)</PresentationFormat>
  <Paragraphs>126</Paragraphs>
  <Slides>37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Times New Roman</vt:lpstr>
      <vt:lpstr>Tema do Office</vt:lpstr>
      <vt:lpstr>Políticas sociais e austeridade fiscal: Como as políticas sociais são afetadas pelo austericídio da agenda neoliberal no Brasil e no mundo</vt:lpstr>
      <vt:lpstr>Objetivos e funções da política de investimento social</vt:lpstr>
      <vt:lpstr>Crise econômica de 2008: efeitos sobre a União Europeia</vt:lpstr>
      <vt:lpstr>Troika e o ajuste fiscal de alguns países da União Europeia</vt:lpstr>
      <vt:lpstr>Austeridade</vt:lpstr>
      <vt:lpstr>Austeridade No discurso neoliberal...</vt:lpstr>
      <vt:lpstr>Austeridade fiscal</vt:lpstr>
      <vt:lpstr>Apresentação do PowerPoint</vt:lpstr>
      <vt:lpstr>Apresentação do PowerPoint</vt:lpstr>
      <vt:lpstr>Algumas medidas negociadas entre o governo português e a Troika (1 de 2)</vt:lpstr>
      <vt:lpstr>Algumas medidas negociadas entre o governo português e a Troika (2 de 2)</vt:lpstr>
      <vt:lpstr>Como a austeridade fiscal está sendo empregada no Brasil?</vt:lpstr>
      <vt:lpstr>Investimentos do Poder Executivo federal, 2008 - 2016</vt:lpstr>
      <vt:lpstr>Implantação de teto de gasto para despesas primárias (EC 95, de 2016)</vt:lpstr>
      <vt:lpstr>Congelamento da aplicação mínima em saúde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Consequência fiscal do teto de gasto...</vt:lpstr>
      <vt:lpstr>Outras reformas estruturais – Trabalhista (Lei nº 13.467, de 13 de julho de 2017) </vt:lpstr>
      <vt:lpstr>Outras reformas estruturais – previdência (Em tramitação no Congresso – proposta alterada em relação à original)</vt:lpstr>
      <vt:lpstr>Efeitos sociais das crises econômicas e da austeridade fiscal</vt:lpstr>
      <vt:lpstr>Consequências sociais, sobre o estado de saúde e para o sistema de saúde das crises econômicas e da austeridade</vt:lpstr>
      <vt:lpstr>Percentual de pessoas desocupadas em relação às pessoas na força de trabalho, Brasil, 2012 – 2017</vt:lpstr>
      <vt:lpstr>Número de clientes de planos privados de assistência médica-hospitalar, Brasil, 2008 – 2017</vt:lpstr>
      <vt:lpstr>Gasto com ações e serviços públicos de saúde (ASPS), Brasil, 2002 – 2016</vt:lpstr>
      <vt:lpstr>Gasto total per capita com ações e serviços públicos de saúde (três esferas de governo), Brasil, 2002 – 2016</vt:lpstr>
      <vt:lpstr>Leitos de internação por mil habitantes disponíveis para o SUS, Brasil, 2006 - 2017</vt:lpstr>
      <vt:lpstr>Mortalidade por lesões autoprovocadas voluntariamente (suicídios) no Brasil, 2000 – 2015</vt:lpstr>
      <vt:lpstr>Outras questões que precisam ser consideradas</vt:lpstr>
      <vt:lpstr>Sobre ajustes fiscais muito severos... </vt:lpstr>
      <vt:lpstr>A participação da saúde na economia</vt:lpstr>
      <vt:lpstr>Política fiscal e ciclo econômico</vt:lpstr>
      <vt:lpstr>Orçamento familiar X Orçamento público</vt:lpstr>
      <vt:lpstr>Obrigada!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Políticas sociais e austeridade fiscal</dc:title>
  <dc:creator>Fabiola Sulpino Vieira</dc:creator>
  <cp:lastModifiedBy>Eliane Bardana Chvili</cp:lastModifiedBy>
  <cp:revision>87</cp:revision>
  <cp:lastPrinted>2017-10-15T22:04:23Z</cp:lastPrinted>
  <dcterms:created xsi:type="dcterms:W3CDTF">2017-10-13T11:48:55Z</dcterms:created>
  <dcterms:modified xsi:type="dcterms:W3CDTF">2017-10-23T14:59:25Z</dcterms:modified>
</cp:coreProperties>
</file>